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0160000" cy="11468100"/>
  <p:notesSz cx="6858000" cy="9144000"/>
  <p:embeddedFontLst>
    <p:embeddedFont>
      <p:font typeface="Calibri" pitchFamily="34" charset="0"/>
      <p:regular r:id="rId18"/>
      <p:bold r:id="rId19"/>
      <p:italic r:id="rId20"/>
      <p:boldItalic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1" d="100"/>
          <a:sy n="41" d="100"/>
        </p:scale>
        <p:origin x="-1224" y="-114"/>
      </p:cViewPr>
      <p:guideLst>
        <p:guide orient="horz" pos="3612"/>
        <p:guide pos="320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562547"/>
            <a:ext cx="8636000" cy="2458208"/>
          </a:xfrm>
        </p:spPr>
        <p:txBody>
          <a:bodyPr/>
          <a:lstStyle/>
          <a:p>
            <a:r>
              <a:rPr lang="en-US" smtClean="0"/>
              <a:t>Click to edit Master title style</a:t>
            </a:r>
            <a:endParaRPr lang="en-US"/>
          </a:p>
        </p:txBody>
      </p:sp>
      <p:sp>
        <p:nvSpPr>
          <p:cNvPr id="3" name="Subtitle 2"/>
          <p:cNvSpPr>
            <a:spLocks noGrp="1"/>
          </p:cNvSpPr>
          <p:nvPr>
            <p:ph type="subTitle" idx="1"/>
          </p:nvPr>
        </p:nvSpPr>
        <p:spPr>
          <a:xfrm>
            <a:off x="1524000" y="6498590"/>
            <a:ext cx="7112000" cy="293073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02D42B-4290-4F72-91B9-ADDA9C23F3C0}" type="datetimeFigureOut">
              <a:rPr lang="en-US" smtClean="0"/>
              <a:t>9/17/2012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9FE91B-CCC1-4218-B6AB-766AE65731BB}" type="slidenum">
              <a:rPr lang="en-US" smtClean="0"/>
              <a:t>‹#›</a:t>
            </a:fld>
            <a:endParaRPr lang="en-US"/>
          </a:p>
        </p:txBody>
      </p:sp>
    </p:spTree>
    <p:extLst>
      <p:ext uri="{BB962C8B-B14F-4D97-AF65-F5344CB8AC3E}">
        <p14:creationId xmlns:p14="http://schemas.microsoft.com/office/powerpoint/2010/main" val="1839666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02D42B-4290-4F72-91B9-ADDA9C23F3C0}" type="datetimeFigureOut">
              <a:rPr lang="en-US" smtClean="0"/>
              <a:t>9/17/2012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9FE91B-CCC1-4218-B6AB-766AE65731BB}" type="slidenum">
              <a:rPr lang="en-US" smtClean="0"/>
              <a:t>‹#›</a:t>
            </a:fld>
            <a:endParaRPr lang="en-US"/>
          </a:p>
        </p:txBody>
      </p:sp>
    </p:spTree>
    <p:extLst>
      <p:ext uri="{BB962C8B-B14F-4D97-AF65-F5344CB8AC3E}">
        <p14:creationId xmlns:p14="http://schemas.microsoft.com/office/powerpoint/2010/main" val="27701105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6000" y="459258"/>
            <a:ext cx="2286000" cy="97850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8001" y="459258"/>
            <a:ext cx="6688667" cy="97850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02D42B-4290-4F72-91B9-ADDA9C23F3C0}" type="datetimeFigureOut">
              <a:rPr lang="en-US" smtClean="0"/>
              <a:t>9/17/2012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9FE91B-CCC1-4218-B6AB-766AE65731BB}" type="slidenum">
              <a:rPr lang="en-US" smtClean="0"/>
              <a:t>‹#›</a:t>
            </a:fld>
            <a:endParaRPr lang="en-US"/>
          </a:p>
        </p:txBody>
      </p:sp>
    </p:spTree>
    <p:extLst>
      <p:ext uri="{BB962C8B-B14F-4D97-AF65-F5344CB8AC3E}">
        <p14:creationId xmlns:p14="http://schemas.microsoft.com/office/powerpoint/2010/main" val="3530226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02D42B-4290-4F72-91B9-ADDA9C23F3C0}" type="datetimeFigureOut">
              <a:rPr lang="en-US" smtClean="0"/>
              <a:t>9/17/2012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9FE91B-CCC1-4218-B6AB-766AE65731BB}" type="slidenum">
              <a:rPr lang="en-US" smtClean="0"/>
              <a:t>‹#›</a:t>
            </a:fld>
            <a:endParaRPr lang="en-US"/>
          </a:p>
        </p:txBody>
      </p:sp>
    </p:spTree>
    <p:extLst>
      <p:ext uri="{BB962C8B-B14F-4D97-AF65-F5344CB8AC3E}">
        <p14:creationId xmlns:p14="http://schemas.microsoft.com/office/powerpoint/2010/main" val="2247630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02570" y="7369319"/>
            <a:ext cx="8636000" cy="227769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02570" y="4860671"/>
            <a:ext cx="8636000" cy="250864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02D42B-4290-4F72-91B9-ADDA9C23F3C0}" type="datetimeFigureOut">
              <a:rPr lang="en-US" smtClean="0"/>
              <a:t>9/17/2012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9FE91B-CCC1-4218-B6AB-766AE65731BB}" type="slidenum">
              <a:rPr lang="en-US" smtClean="0"/>
              <a:t>‹#›</a:t>
            </a:fld>
            <a:endParaRPr lang="en-US"/>
          </a:p>
        </p:txBody>
      </p:sp>
    </p:spTree>
    <p:extLst>
      <p:ext uri="{BB962C8B-B14F-4D97-AF65-F5344CB8AC3E}">
        <p14:creationId xmlns:p14="http://schemas.microsoft.com/office/powerpoint/2010/main" val="611203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8000" y="2675892"/>
            <a:ext cx="4487333" cy="75684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64667" y="2675892"/>
            <a:ext cx="4487333" cy="75684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02D42B-4290-4F72-91B9-ADDA9C23F3C0}" type="datetimeFigureOut">
              <a:rPr lang="en-US" smtClean="0"/>
              <a:t>9/17/2012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9FE91B-CCC1-4218-B6AB-766AE65731BB}" type="slidenum">
              <a:rPr lang="en-US" smtClean="0"/>
              <a:t>‹#›</a:t>
            </a:fld>
            <a:endParaRPr lang="en-US"/>
          </a:p>
        </p:txBody>
      </p:sp>
    </p:spTree>
    <p:extLst>
      <p:ext uri="{BB962C8B-B14F-4D97-AF65-F5344CB8AC3E}">
        <p14:creationId xmlns:p14="http://schemas.microsoft.com/office/powerpoint/2010/main" val="1508860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8000" y="2567050"/>
            <a:ext cx="4489098" cy="106982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8000" y="3636874"/>
            <a:ext cx="4489098" cy="660743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61141" y="2567050"/>
            <a:ext cx="4490861" cy="106982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61141" y="3636874"/>
            <a:ext cx="4490861" cy="660743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02D42B-4290-4F72-91B9-ADDA9C23F3C0}" type="datetimeFigureOut">
              <a:rPr lang="en-US" smtClean="0"/>
              <a:t>9/17/2012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9FE91B-CCC1-4218-B6AB-766AE65731BB}" type="slidenum">
              <a:rPr lang="en-US" smtClean="0"/>
              <a:t>‹#›</a:t>
            </a:fld>
            <a:endParaRPr lang="en-US"/>
          </a:p>
        </p:txBody>
      </p:sp>
    </p:spTree>
    <p:extLst>
      <p:ext uri="{BB962C8B-B14F-4D97-AF65-F5344CB8AC3E}">
        <p14:creationId xmlns:p14="http://schemas.microsoft.com/office/powerpoint/2010/main" val="21423905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02D42B-4290-4F72-91B9-ADDA9C23F3C0}" type="datetimeFigureOut">
              <a:rPr lang="en-US" smtClean="0"/>
              <a:t>9/17/2012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9FE91B-CCC1-4218-B6AB-766AE65731BB}" type="slidenum">
              <a:rPr lang="en-US" smtClean="0"/>
              <a:t>‹#›</a:t>
            </a:fld>
            <a:endParaRPr lang="en-US"/>
          </a:p>
        </p:txBody>
      </p:sp>
    </p:spTree>
    <p:extLst>
      <p:ext uri="{BB962C8B-B14F-4D97-AF65-F5344CB8AC3E}">
        <p14:creationId xmlns:p14="http://schemas.microsoft.com/office/powerpoint/2010/main" val="599323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02D42B-4290-4F72-91B9-ADDA9C23F3C0}" type="datetimeFigureOut">
              <a:rPr lang="en-US" smtClean="0"/>
              <a:t>9/17/2012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9FE91B-CCC1-4218-B6AB-766AE65731BB}" type="slidenum">
              <a:rPr lang="en-US" smtClean="0"/>
              <a:t>‹#›</a:t>
            </a:fld>
            <a:endParaRPr lang="en-US"/>
          </a:p>
        </p:txBody>
      </p:sp>
    </p:spTree>
    <p:extLst>
      <p:ext uri="{BB962C8B-B14F-4D97-AF65-F5344CB8AC3E}">
        <p14:creationId xmlns:p14="http://schemas.microsoft.com/office/powerpoint/2010/main" val="205383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8001" y="456600"/>
            <a:ext cx="3342570" cy="1943206"/>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72278" y="456603"/>
            <a:ext cx="5679722" cy="978770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8001" y="2399809"/>
            <a:ext cx="3342570" cy="78445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02D42B-4290-4F72-91B9-ADDA9C23F3C0}" type="datetimeFigureOut">
              <a:rPr lang="en-US" smtClean="0"/>
              <a:t>9/17/2012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9FE91B-CCC1-4218-B6AB-766AE65731BB}" type="slidenum">
              <a:rPr lang="en-US" smtClean="0"/>
              <a:t>‹#›</a:t>
            </a:fld>
            <a:endParaRPr lang="en-US"/>
          </a:p>
        </p:txBody>
      </p:sp>
    </p:spTree>
    <p:extLst>
      <p:ext uri="{BB962C8B-B14F-4D97-AF65-F5344CB8AC3E}">
        <p14:creationId xmlns:p14="http://schemas.microsoft.com/office/powerpoint/2010/main" val="4132500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91431" y="8027670"/>
            <a:ext cx="6096000" cy="947712"/>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91431" y="1024696"/>
            <a:ext cx="6096000" cy="68808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91431" y="8975382"/>
            <a:ext cx="6096000" cy="134590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02D42B-4290-4F72-91B9-ADDA9C23F3C0}" type="datetimeFigureOut">
              <a:rPr lang="en-US" smtClean="0"/>
              <a:t>9/17/2012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9FE91B-CCC1-4218-B6AB-766AE65731BB}" type="slidenum">
              <a:rPr lang="en-US" smtClean="0"/>
              <a:t>‹#›</a:t>
            </a:fld>
            <a:endParaRPr lang="en-US"/>
          </a:p>
        </p:txBody>
      </p:sp>
    </p:spTree>
    <p:extLst>
      <p:ext uri="{BB962C8B-B14F-4D97-AF65-F5344CB8AC3E}">
        <p14:creationId xmlns:p14="http://schemas.microsoft.com/office/powerpoint/2010/main" val="2563911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8000" y="459256"/>
            <a:ext cx="9144000" cy="19113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08000" y="2675892"/>
            <a:ext cx="9144000" cy="75684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08001" y="10629232"/>
            <a:ext cx="2370667" cy="610570"/>
          </a:xfrm>
          <a:prstGeom prst="rect">
            <a:avLst/>
          </a:prstGeom>
        </p:spPr>
        <p:txBody>
          <a:bodyPr vert="horz" lIns="91440" tIns="45720" rIns="91440" bIns="45720" rtlCol="0" anchor="ctr"/>
          <a:lstStyle>
            <a:lvl1pPr algn="l">
              <a:defRPr sz="1200">
                <a:solidFill>
                  <a:schemeClr val="tx1">
                    <a:tint val="75000"/>
                  </a:schemeClr>
                </a:solidFill>
              </a:defRPr>
            </a:lvl1pPr>
          </a:lstStyle>
          <a:p>
            <a:fld id="{5102D42B-4290-4F72-91B9-ADDA9C23F3C0}" type="datetimeFigureOut">
              <a:rPr lang="en-US" smtClean="0"/>
              <a:t>9/17/2012</a:t>
            </a:fld>
            <a:endParaRPr lang="en-US"/>
          </a:p>
        </p:txBody>
      </p:sp>
      <p:sp>
        <p:nvSpPr>
          <p:cNvPr id="5" name="Footer Placeholder 4"/>
          <p:cNvSpPr>
            <a:spLocks noGrp="1"/>
          </p:cNvSpPr>
          <p:nvPr>
            <p:ph type="ftr" sz="quarter" idx="3"/>
          </p:nvPr>
        </p:nvSpPr>
        <p:spPr>
          <a:xfrm>
            <a:off x="3471335" y="10629232"/>
            <a:ext cx="3217333" cy="61057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81334" y="10629232"/>
            <a:ext cx="2370667" cy="610570"/>
          </a:xfrm>
          <a:prstGeom prst="rect">
            <a:avLst/>
          </a:prstGeom>
        </p:spPr>
        <p:txBody>
          <a:bodyPr vert="horz" lIns="91440" tIns="45720" rIns="91440" bIns="45720" rtlCol="0" anchor="ctr"/>
          <a:lstStyle>
            <a:lvl1pPr algn="r">
              <a:defRPr sz="1200">
                <a:solidFill>
                  <a:schemeClr val="tx1">
                    <a:tint val="75000"/>
                  </a:schemeClr>
                </a:solidFill>
              </a:defRPr>
            </a:lvl1pPr>
          </a:lstStyle>
          <a:p>
            <a:fld id="{FE9FE91B-CCC1-4218-B6AB-766AE65731BB}" type="slidenum">
              <a:rPr lang="en-US" smtClean="0"/>
              <a:t>‹#›</a:t>
            </a:fld>
            <a:endParaRPr lang="en-US"/>
          </a:p>
        </p:txBody>
      </p:sp>
    </p:spTree>
    <p:extLst>
      <p:ext uri="{BB962C8B-B14F-4D97-AF65-F5344CB8AC3E}">
        <p14:creationId xmlns:p14="http://schemas.microsoft.com/office/powerpoint/2010/main" val="10935022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1244600" y="2692400"/>
            <a:ext cx="7577836" cy="8398764"/>
          </a:xfrm>
          <a:prstGeom prst="rect">
            <a:avLst/>
          </a:prstGeom>
          <a:solidFill>
            <a:scrgbClr r="0" g="0" b="0">
              <a:alpha val="0"/>
            </a:scrgbClr>
          </a:solidFill>
        </p:spPr>
      </p:pic>
      <p:sp>
        <p:nvSpPr>
          <p:cNvPr id="3" name="TextBox 2"/>
          <p:cNvSpPr txBox="1"/>
          <p:nvPr/>
        </p:nvSpPr>
        <p:spPr>
          <a:xfrm>
            <a:off x="723900" y="787400"/>
            <a:ext cx="9144000" cy="923330"/>
          </a:xfrm>
          <a:prstGeom prst="rect">
            <a:avLst/>
          </a:prstGeom>
          <a:noFill/>
        </p:spPr>
        <p:txBody>
          <a:bodyPr vert="horz" rtlCol="0">
            <a:spAutoFit/>
          </a:bodyPr>
          <a:lstStyle/>
          <a:p>
            <a:pPr algn="ctr"/>
            <a:r>
              <a:rPr lang="en-US" sz="5400" b="1" smtClean="0">
                <a:solidFill>
                  <a:srgbClr val="FF0000"/>
                </a:solidFill>
                <a:latin typeface="Vijaya - 72"/>
              </a:rPr>
              <a:t>Cytology</a:t>
            </a:r>
            <a:endParaRPr lang="en-US" sz="5400" b="1">
              <a:solidFill>
                <a:srgbClr val="FF0000"/>
              </a:solidFill>
              <a:latin typeface="Vijaya - 72"/>
            </a:endParaRPr>
          </a:p>
        </p:txBody>
      </p:sp>
    </p:spTree>
    <p:extLst>
      <p:ext uri="{BB962C8B-B14F-4D97-AF65-F5344CB8AC3E}">
        <p14:creationId xmlns:p14="http://schemas.microsoft.com/office/powerpoint/2010/main" val="29013292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139700" y="558800"/>
            <a:ext cx="9982200" cy="1754326"/>
          </a:xfrm>
          <a:prstGeom prst="rect">
            <a:avLst/>
          </a:prstGeom>
          <a:noFill/>
        </p:spPr>
        <p:txBody>
          <a:bodyPr vert="horz" rtlCol="0">
            <a:spAutoFit/>
          </a:bodyPr>
          <a:lstStyle/>
          <a:p>
            <a:r>
              <a:rPr lang="en-US" sz="2700" b="1" smtClean="0">
                <a:solidFill>
                  <a:srgbClr val="000000"/>
                </a:solidFill>
                <a:latin typeface="Arial - 36"/>
              </a:rPr>
              <a:t>Chromatin </a:t>
            </a:r>
            <a:r>
              <a:rPr lang="en-US" sz="2700" smtClean="0">
                <a:solidFill>
                  <a:srgbClr val="000000"/>
                </a:solidFill>
                <a:latin typeface="Arial - 36"/>
              </a:rPr>
              <a:t>- a complex of nucleic acids (DNA or 				RNA) and proteins (histones) which 					condense to form chromosomes 						during cell division.</a:t>
            </a:r>
            <a:endParaRPr lang="en-US" sz="2700">
              <a:solidFill>
                <a:srgbClr val="000000"/>
              </a:solidFill>
              <a:latin typeface="Arial - 36"/>
            </a:endParaRPr>
          </a:p>
        </p:txBody>
      </p:sp>
      <p:pic>
        <p:nvPicPr>
          <p:cNvPr id="3" name="Picture 2"/>
          <p:cNvPicPr>
            <a:picLocks/>
          </p:cNvPicPr>
          <p:nvPr/>
        </p:nvPicPr>
        <p:blipFill>
          <a:blip r:embed="rId2">
            <a:extLst>
              <a:ext uri="{28A0092B-C50C-407E-A947-70E740481C1C}">
                <a14:useLocalDpi xmlns:a14="http://schemas.microsoft.com/office/drawing/2010/main" val="0"/>
              </a:ext>
            </a:extLst>
          </a:blip>
          <a:stretch>
            <a:fillRect/>
          </a:stretch>
        </p:blipFill>
        <p:spPr>
          <a:xfrm>
            <a:off x="2400300" y="3162300"/>
            <a:ext cx="4572000" cy="3429000"/>
          </a:xfrm>
          <a:prstGeom prst="rect">
            <a:avLst/>
          </a:prstGeom>
          <a:solidFill>
            <a:scrgbClr r="0" g="0" b="0">
              <a:alpha val="0"/>
            </a:scrgbClr>
          </a:solidFill>
        </p:spPr>
      </p:pic>
    </p:spTree>
    <p:extLst>
      <p:ext uri="{BB962C8B-B14F-4D97-AF65-F5344CB8AC3E}">
        <p14:creationId xmlns:p14="http://schemas.microsoft.com/office/powerpoint/2010/main" val="1920991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1168400" y="355600"/>
            <a:ext cx="7975600" cy="507831"/>
          </a:xfrm>
          <a:prstGeom prst="rect">
            <a:avLst/>
          </a:prstGeom>
          <a:noFill/>
        </p:spPr>
        <p:txBody>
          <a:bodyPr vert="horz" rtlCol="0">
            <a:spAutoFit/>
          </a:bodyPr>
          <a:lstStyle/>
          <a:p>
            <a:pPr algn="ctr"/>
            <a:r>
              <a:rPr lang="en-US" sz="2700" b="1" smtClean="0">
                <a:solidFill>
                  <a:srgbClr val="000000"/>
                </a:solidFill>
                <a:latin typeface="Arial - 36"/>
              </a:rPr>
              <a:t>The Structure of DNA</a:t>
            </a:r>
            <a:endParaRPr lang="en-US" sz="2700" b="1">
              <a:solidFill>
                <a:srgbClr val="000000"/>
              </a:solidFill>
              <a:latin typeface="Arial - 36"/>
            </a:endParaRPr>
          </a:p>
        </p:txBody>
      </p:sp>
      <p:pic>
        <p:nvPicPr>
          <p:cNvPr id="3" name="Picture 2"/>
          <p:cNvPicPr>
            <a:picLocks/>
          </p:cNvPicPr>
          <p:nvPr/>
        </p:nvPicPr>
        <p:blipFill>
          <a:blip r:embed="rId2">
            <a:extLst>
              <a:ext uri="{28A0092B-C50C-407E-A947-70E740481C1C}">
                <a14:useLocalDpi xmlns:a14="http://schemas.microsoft.com/office/drawing/2010/main" val="0"/>
              </a:ext>
            </a:extLst>
          </a:blip>
          <a:stretch>
            <a:fillRect/>
          </a:stretch>
        </p:blipFill>
        <p:spPr>
          <a:xfrm>
            <a:off x="6654800" y="806450"/>
            <a:ext cx="3377057" cy="4223893"/>
          </a:xfrm>
          <a:prstGeom prst="rect">
            <a:avLst/>
          </a:prstGeom>
          <a:solidFill>
            <a:scrgbClr r="0" g="0" b="0">
              <a:alpha val="0"/>
            </a:scrgbClr>
          </a:solidFill>
        </p:spPr>
      </p:pic>
      <p:pic>
        <p:nvPicPr>
          <p:cNvPr id="4" name="Picture 3"/>
          <p:cNvPicPr>
            <a:picLocks/>
          </p:cNvPicPr>
          <p:nvPr/>
        </p:nvPicPr>
        <p:blipFill>
          <a:blip r:embed="rId3">
            <a:extLst>
              <a:ext uri="{28A0092B-C50C-407E-A947-70E740481C1C}">
                <a14:useLocalDpi xmlns:a14="http://schemas.microsoft.com/office/drawing/2010/main" val="0"/>
              </a:ext>
            </a:extLst>
          </a:blip>
          <a:stretch>
            <a:fillRect/>
          </a:stretch>
        </p:blipFill>
        <p:spPr>
          <a:xfrm>
            <a:off x="342900" y="5543550"/>
            <a:ext cx="5283200" cy="3175000"/>
          </a:xfrm>
          <a:prstGeom prst="rect">
            <a:avLst/>
          </a:prstGeom>
          <a:solidFill>
            <a:scrgbClr r="0" g="0" b="0">
              <a:alpha val="0"/>
            </a:scrgbClr>
          </a:solidFill>
        </p:spPr>
      </p:pic>
      <p:sp>
        <p:nvSpPr>
          <p:cNvPr id="5" name="TextBox 4"/>
          <p:cNvSpPr txBox="1"/>
          <p:nvPr/>
        </p:nvSpPr>
        <p:spPr>
          <a:xfrm>
            <a:off x="533400" y="1143000"/>
            <a:ext cx="8788400" cy="3416320"/>
          </a:xfrm>
          <a:prstGeom prst="rect">
            <a:avLst/>
          </a:prstGeom>
          <a:noFill/>
        </p:spPr>
        <p:txBody>
          <a:bodyPr vert="horz" rtlCol="0">
            <a:spAutoFit/>
          </a:bodyPr>
          <a:lstStyle/>
          <a:p>
            <a:r>
              <a:rPr lang="en-US" sz="1900" smtClean="0">
                <a:solidFill>
                  <a:srgbClr val="000000"/>
                </a:solidFill>
                <a:latin typeface="Arial - 26"/>
              </a:rPr>
              <a:t>DNA is composed of Nucleotides.</a:t>
            </a:r>
          </a:p>
          <a:p>
            <a:endParaRPr lang="en-US" sz="1900" smtClean="0">
              <a:solidFill>
                <a:srgbClr val="000000"/>
              </a:solidFill>
              <a:latin typeface="Arial - 26"/>
            </a:endParaRPr>
          </a:p>
          <a:p>
            <a:r>
              <a:rPr lang="en-US" sz="1900" smtClean="0">
                <a:solidFill>
                  <a:srgbClr val="000000"/>
                </a:solidFill>
                <a:latin typeface="Arial - 26"/>
              </a:rPr>
              <a:t>Each nucleotide is made of the following</a:t>
            </a:r>
          </a:p>
          <a:p>
            <a:r>
              <a:rPr lang="en-US" sz="1900" smtClean="0">
                <a:solidFill>
                  <a:srgbClr val="000000"/>
                </a:solidFill>
                <a:latin typeface="Arial - 26"/>
              </a:rPr>
              <a:t>	- a phosphate group</a:t>
            </a:r>
          </a:p>
          <a:p>
            <a:r>
              <a:rPr lang="en-US" sz="1900" smtClean="0">
                <a:solidFill>
                  <a:srgbClr val="000000"/>
                </a:solidFill>
                <a:latin typeface="Arial - 26"/>
              </a:rPr>
              <a:t>	- a pentose sugar</a:t>
            </a:r>
          </a:p>
          <a:p>
            <a:r>
              <a:rPr lang="en-US" sz="1900" smtClean="0">
                <a:solidFill>
                  <a:srgbClr val="000000"/>
                </a:solidFill>
                <a:latin typeface="Arial - 26"/>
              </a:rPr>
              <a:t>	- a nitrogen base</a:t>
            </a:r>
          </a:p>
          <a:p>
            <a:endParaRPr lang="en-US" sz="1900" smtClean="0">
              <a:solidFill>
                <a:srgbClr val="000000"/>
              </a:solidFill>
              <a:latin typeface="Arial - 26"/>
            </a:endParaRPr>
          </a:p>
          <a:p>
            <a:r>
              <a:rPr lang="en-US" sz="1900" smtClean="0">
                <a:solidFill>
                  <a:srgbClr val="000000"/>
                </a:solidFill>
                <a:latin typeface="Arial - 26"/>
              </a:rPr>
              <a:t>There are five different types of nitrogen bases.</a:t>
            </a:r>
          </a:p>
          <a:p>
            <a:r>
              <a:rPr lang="en-US" sz="1900" smtClean="0">
                <a:solidFill>
                  <a:srgbClr val="000000"/>
                </a:solidFill>
                <a:latin typeface="Arial - 26"/>
              </a:rPr>
              <a:t>	- Adenine		- Thymine			</a:t>
            </a:r>
          </a:p>
          <a:p>
            <a:r>
              <a:rPr lang="en-US" sz="1900" smtClean="0">
                <a:solidFill>
                  <a:srgbClr val="000000"/>
                </a:solidFill>
                <a:latin typeface="Arial - 26"/>
              </a:rPr>
              <a:t>	- Cytosine		- Guanine</a:t>
            </a:r>
          </a:p>
          <a:p>
            <a:r>
              <a:rPr lang="en-US" sz="1900" smtClean="0">
                <a:solidFill>
                  <a:srgbClr val="000000"/>
                </a:solidFill>
                <a:latin typeface="Arial - 26"/>
              </a:rPr>
              <a:t>	- Uracil (seen in RNA as a replacement for Thymine) </a:t>
            </a:r>
            <a:endParaRPr lang="en-US" sz="1900">
              <a:solidFill>
                <a:srgbClr val="000000"/>
              </a:solidFill>
              <a:latin typeface="Arial - 26"/>
            </a:endParaRPr>
          </a:p>
        </p:txBody>
      </p:sp>
    </p:spTree>
    <p:extLst>
      <p:ext uri="{BB962C8B-B14F-4D97-AF65-F5344CB8AC3E}">
        <p14:creationId xmlns:p14="http://schemas.microsoft.com/office/powerpoint/2010/main" val="32859130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660400" y="2501900"/>
            <a:ext cx="3048000" cy="4838700"/>
          </a:xfrm>
          <a:prstGeom prst="rect">
            <a:avLst/>
          </a:prstGeom>
          <a:solidFill>
            <a:scrgbClr r="0" g="0" b="0">
              <a:alpha val="0"/>
            </a:scrgbClr>
          </a:solidFill>
        </p:spPr>
      </p:pic>
      <p:sp>
        <p:nvSpPr>
          <p:cNvPr id="3" name="TextBox 2"/>
          <p:cNvSpPr txBox="1"/>
          <p:nvPr/>
        </p:nvSpPr>
        <p:spPr>
          <a:xfrm>
            <a:off x="444500" y="317500"/>
            <a:ext cx="9550400" cy="923330"/>
          </a:xfrm>
          <a:prstGeom prst="rect">
            <a:avLst/>
          </a:prstGeom>
          <a:noFill/>
        </p:spPr>
        <p:txBody>
          <a:bodyPr vert="horz" rtlCol="0">
            <a:spAutoFit/>
          </a:bodyPr>
          <a:lstStyle/>
          <a:p>
            <a:r>
              <a:rPr lang="en-US" sz="2700" smtClean="0">
                <a:solidFill>
                  <a:srgbClr val="000000"/>
                </a:solidFill>
                <a:latin typeface="Arial - 36"/>
              </a:rPr>
              <a:t>When two nucleotide chains connect together they form a Double Helix.</a:t>
            </a:r>
            <a:endParaRPr lang="en-US" sz="2700">
              <a:solidFill>
                <a:srgbClr val="000000"/>
              </a:solidFill>
              <a:latin typeface="Arial - 36"/>
            </a:endParaRPr>
          </a:p>
        </p:txBody>
      </p:sp>
      <p:sp>
        <p:nvSpPr>
          <p:cNvPr id="4" name="TextBox 3"/>
          <p:cNvSpPr txBox="1"/>
          <p:nvPr/>
        </p:nvSpPr>
        <p:spPr>
          <a:xfrm>
            <a:off x="0" y="558800"/>
            <a:ext cx="711200" cy="276999"/>
          </a:xfrm>
          <a:prstGeom prst="rect">
            <a:avLst/>
          </a:prstGeom>
          <a:noFill/>
        </p:spPr>
        <p:txBody>
          <a:bodyPr vert="horz" rtlCol="0">
            <a:spAutoFit/>
          </a:bodyPr>
          <a:lstStyle/>
          <a:p>
            <a:r>
              <a:rPr lang="en-US" sz="1200" smtClean="0">
                <a:solidFill>
                  <a:srgbClr val="000000"/>
                </a:solidFill>
                <a:latin typeface="Times New Roman - 16"/>
              </a:rPr>
              <a:t>antip</a:t>
            </a:r>
            <a:endParaRPr lang="en-US" sz="1200">
              <a:solidFill>
                <a:srgbClr val="000000"/>
              </a:solidFill>
              <a:latin typeface="Times New Roman - 16"/>
            </a:endParaRPr>
          </a:p>
        </p:txBody>
      </p:sp>
      <p:pic>
        <p:nvPicPr>
          <p:cNvPr id="5" name="Picture 4"/>
          <p:cNvPicPr>
            <a:picLocks/>
          </p:cNvPicPr>
          <p:nvPr/>
        </p:nvPicPr>
        <p:blipFill>
          <a:blip r:embed="rId3">
            <a:extLst>
              <a:ext uri="{28A0092B-C50C-407E-A947-70E740481C1C}">
                <a14:useLocalDpi xmlns:a14="http://schemas.microsoft.com/office/drawing/2010/main" val="0"/>
              </a:ext>
            </a:extLst>
          </a:blip>
          <a:stretch>
            <a:fillRect/>
          </a:stretch>
        </p:blipFill>
        <p:spPr>
          <a:xfrm>
            <a:off x="5499100" y="2540000"/>
            <a:ext cx="3251200" cy="4813300"/>
          </a:xfrm>
          <a:prstGeom prst="rect">
            <a:avLst/>
          </a:prstGeom>
          <a:solidFill>
            <a:scrgbClr r="0" g="0" b="0">
              <a:alpha val="0"/>
            </a:scrgbClr>
          </a:solidFill>
        </p:spPr>
      </p:pic>
    </p:spTree>
    <p:extLst>
      <p:ext uri="{BB962C8B-B14F-4D97-AF65-F5344CB8AC3E}">
        <p14:creationId xmlns:p14="http://schemas.microsoft.com/office/powerpoint/2010/main" val="71614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393700" y="584200"/>
            <a:ext cx="9448800" cy="1754326"/>
          </a:xfrm>
          <a:prstGeom prst="rect">
            <a:avLst/>
          </a:prstGeom>
          <a:noFill/>
        </p:spPr>
        <p:txBody>
          <a:bodyPr vert="horz" rtlCol="0">
            <a:spAutoFit/>
          </a:bodyPr>
          <a:lstStyle/>
          <a:p>
            <a:r>
              <a:rPr lang="en-US" sz="2700" smtClean="0">
                <a:solidFill>
                  <a:srgbClr val="000000"/>
                </a:solidFill>
                <a:latin typeface="Arial - 36"/>
              </a:rPr>
              <a:t>When nucleotides join together a covalent bond (phosphodiester bond) created between the 5' end of the phosphate group of one nucleotide and the 3' end of the OH group (found on the sugar) of the other nucleotide.</a:t>
            </a:r>
            <a:endParaRPr lang="en-US" sz="2700">
              <a:solidFill>
                <a:srgbClr val="000000"/>
              </a:solidFill>
              <a:latin typeface="Arial - 36"/>
            </a:endParaRPr>
          </a:p>
        </p:txBody>
      </p:sp>
      <p:pic>
        <p:nvPicPr>
          <p:cNvPr id="3" name="Picture 2"/>
          <p:cNvPicPr>
            <a:picLocks/>
          </p:cNvPicPr>
          <p:nvPr/>
        </p:nvPicPr>
        <p:blipFill>
          <a:blip r:embed="rId2">
            <a:extLst>
              <a:ext uri="{28A0092B-C50C-407E-A947-70E740481C1C}">
                <a14:useLocalDpi xmlns:a14="http://schemas.microsoft.com/office/drawing/2010/main" val="0"/>
              </a:ext>
            </a:extLst>
          </a:blip>
          <a:stretch>
            <a:fillRect/>
          </a:stretch>
        </p:blipFill>
        <p:spPr>
          <a:xfrm>
            <a:off x="2425700" y="3225800"/>
            <a:ext cx="6985000" cy="4978400"/>
          </a:xfrm>
          <a:prstGeom prst="rect">
            <a:avLst/>
          </a:prstGeom>
          <a:solidFill>
            <a:scrgbClr r="0" g="0" b="0">
              <a:alpha val="0"/>
            </a:scrgbClr>
          </a:solidFill>
        </p:spPr>
      </p:pic>
    </p:spTree>
    <p:extLst>
      <p:ext uri="{BB962C8B-B14F-4D97-AF65-F5344CB8AC3E}">
        <p14:creationId xmlns:p14="http://schemas.microsoft.com/office/powerpoint/2010/main" val="600256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3238500" y="1206500"/>
            <a:ext cx="6350000" cy="4978400"/>
          </a:xfrm>
          <a:prstGeom prst="rect">
            <a:avLst/>
          </a:prstGeom>
          <a:solidFill>
            <a:scrgbClr r="0" g="0" b="0">
              <a:alpha val="0"/>
            </a:scrgbClr>
          </a:solidFill>
        </p:spPr>
      </p:pic>
      <p:sp>
        <p:nvSpPr>
          <p:cNvPr id="3" name="TextBox 2"/>
          <p:cNvSpPr txBox="1"/>
          <p:nvPr/>
        </p:nvSpPr>
        <p:spPr>
          <a:xfrm>
            <a:off x="393700" y="546100"/>
            <a:ext cx="9652000" cy="384721"/>
          </a:xfrm>
          <a:prstGeom prst="rect">
            <a:avLst/>
          </a:prstGeom>
          <a:noFill/>
        </p:spPr>
        <p:txBody>
          <a:bodyPr vert="horz" rtlCol="0">
            <a:spAutoFit/>
          </a:bodyPr>
          <a:lstStyle/>
          <a:p>
            <a:r>
              <a:rPr lang="en-US" sz="1900" smtClean="0">
                <a:solidFill>
                  <a:srgbClr val="000000"/>
                </a:solidFill>
                <a:latin typeface="Arial - 26"/>
              </a:rPr>
              <a:t>Each strand of DNA has a backbone of phosphate - sugar - phosphate - sugar ...</a:t>
            </a:r>
            <a:endParaRPr lang="en-US" sz="1900">
              <a:solidFill>
                <a:srgbClr val="000000"/>
              </a:solidFill>
              <a:latin typeface="Arial - 26"/>
            </a:endParaRPr>
          </a:p>
        </p:txBody>
      </p:sp>
      <p:sp>
        <p:nvSpPr>
          <p:cNvPr id="4" name="TextBox 3"/>
          <p:cNvSpPr txBox="1"/>
          <p:nvPr/>
        </p:nvSpPr>
        <p:spPr>
          <a:xfrm>
            <a:off x="533400" y="6261100"/>
            <a:ext cx="9017000" cy="1384995"/>
          </a:xfrm>
          <a:prstGeom prst="rect">
            <a:avLst/>
          </a:prstGeom>
          <a:noFill/>
        </p:spPr>
        <p:txBody>
          <a:bodyPr vert="horz" rtlCol="0">
            <a:spAutoFit/>
          </a:bodyPr>
          <a:lstStyle/>
          <a:p>
            <a:r>
              <a:rPr lang="en-US" sz="2100" smtClean="0">
                <a:solidFill>
                  <a:srgbClr val="000000"/>
                </a:solidFill>
                <a:latin typeface="Arial - 28"/>
              </a:rPr>
              <a:t>The strands of DNA run antiparallel. The 5' end of one strand must be able to pair with the 3' end of the other. The strands are said to be complementary.  If one strand of DNA has a sequence of 5'-ATGGCT-3' the other strand must have the sequence 3'-TACCGA-5'. </a:t>
            </a:r>
            <a:endParaRPr lang="en-US" sz="2100">
              <a:solidFill>
                <a:srgbClr val="000000"/>
              </a:solidFill>
              <a:latin typeface="Arial - 28"/>
            </a:endParaRPr>
          </a:p>
        </p:txBody>
      </p:sp>
    </p:spTree>
    <p:extLst>
      <p:ext uri="{BB962C8B-B14F-4D97-AF65-F5344CB8AC3E}">
        <p14:creationId xmlns:p14="http://schemas.microsoft.com/office/powerpoint/2010/main" val="38756603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57200" y="533400"/>
            <a:ext cx="9321800" cy="923330"/>
          </a:xfrm>
          <a:prstGeom prst="rect">
            <a:avLst/>
          </a:prstGeom>
          <a:noFill/>
        </p:spPr>
        <p:txBody>
          <a:bodyPr vert="horz" rtlCol="0">
            <a:spAutoFit/>
          </a:bodyPr>
          <a:lstStyle/>
          <a:p>
            <a:r>
              <a:rPr lang="en-US" sz="2700" smtClean="0">
                <a:solidFill>
                  <a:srgbClr val="000000"/>
                </a:solidFill>
                <a:latin typeface="Arial - 36"/>
              </a:rPr>
              <a:t>Draw a DNA strand with the base sequence A-C-T on the left side. Make the top left the 5'.</a:t>
            </a:r>
            <a:endParaRPr lang="en-US" sz="2700">
              <a:solidFill>
                <a:srgbClr val="000000"/>
              </a:solidFill>
              <a:latin typeface="Arial - 36"/>
            </a:endParaRPr>
          </a:p>
        </p:txBody>
      </p:sp>
      <p:pic>
        <p:nvPicPr>
          <p:cNvPr id="3" name="Picture 2"/>
          <p:cNvPicPr>
            <a:picLocks/>
          </p:cNvPicPr>
          <p:nvPr/>
        </p:nvPicPr>
        <p:blipFill>
          <a:blip r:embed="rId2">
            <a:extLst>
              <a:ext uri="{28A0092B-C50C-407E-A947-70E740481C1C}">
                <a14:useLocalDpi xmlns:a14="http://schemas.microsoft.com/office/drawing/2010/main" val="0"/>
              </a:ext>
            </a:extLst>
          </a:blip>
          <a:stretch>
            <a:fillRect/>
          </a:stretch>
        </p:blipFill>
        <p:spPr>
          <a:xfrm>
            <a:off x="1498600" y="3213100"/>
            <a:ext cx="7591044" cy="4321556"/>
          </a:xfrm>
          <a:prstGeom prst="rect">
            <a:avLst/>
          </a:prstGeom>
          <a:solidFill>
            <a:scrgbClr r="0" g="0" b="0">
              <a:alpha val="0"/>
            </a:scrgbClr>
          </a:solidFill>
        </p:spPr>
      </p:pic>
      <p:sp>
        <p:nvSpPr>
          <p:cNvPr id="4" name="Freeform 3"/>
          <p:cNvSpPr/>
          <p:nvPr/>
        </p:nvSpPr>
        <p:spPr>
          <a:xfrm>
            <a:off x="698500" y="2806700"/>
            <a:ext cx="9004301" cy="5029201"/>
          </a:xfrm>
          <a:custGeom>
            <a:avLst/>
            <a:gdLst/>
            <a:ahLst/>
            <a:cxnLst/>
            <a:rect l="0" t="0" r="0" b="0"/>
            <a:pathLst>
              <a:path w="9004301" h="5029201">
                <a:moveTo>
                  <a:pt x="0" y="0"/>
                </a:moveTo>
                <a:lnTo>
                  <a:pt x="9004300" y="0"/>
                </a:lnTo>
                <a:lnTo>
                  <a:pt x="9004300" y="5029200"/>
                </a:lnTo>
                <a:lnTo>
                  <a:pt x="0" y="5029200"/>
                </a:lnTo>
                <a:close/>
              </a:path>
            </a:pathLst>
          </a:custGeom>
          <a:solidFill>
            <a:srgbClr val="FF0000"/>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46909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889000" y="787400"/>
            <a:ext cx="7670800" cy="1846659"/>
          </a:xfrm>
          <a:prstGeom prst="rect">
            <a:avLst/>
          </a:prstGeom>
          <a:noFill/>
        </p:spPr>
        <p:txBody>
          <a:bodyPr vert="horz" rtlCol="0">
            <a:spAutoFit/>
          </a:bodyPr>
          <a:lstStyle/>
          <a:p>
            <a:r>
              <a:rPr lang="en-US" sz="1900" smtClean="0">
                <a:solidFill>
                  <a:srgbClr val="000000"/>
                </a:solidFill>
                <a:latin typeface="Arial - 26"/>
              </a:rPr>
              <a:t>Using your textbook, pages 175 - 179, complete the organelle handout sheet for the following organelles:</a:t>
            </a:r>
          </a:p>
          <a:p>
            <a:r>
              <a:rPr lang="en-US" sz="1900" smtClean="0">
                <a:solidFill>
                  <a:srgbClr val="000000"/>
                </a:solidFill>
                <a:latin typeface="Arial - 26"/>
              </a:rPr>
              <a:t>	- Ribosome</a:t>
            </a:r>
          </a:p>
          <a:p>
            <a:r>
              <a:rPr lang="en-US" sz="1900" smtClean="0">
                <a:solidFill>
                  <a:srgbClr val="000000"/>
                </a:solidFill>
                <a:latin typeface="Arial - 26"/>
              </a:rPr>
              <a:t>	-Endoplasmic Reticulum (Smooth and Rough)</a:t>
            </a:r>
          </a:p>
          <a:p>
            <a:r>
              <a:rPr lang="en-US" sz="1900" smtClean="0">
                <a:solidFill>
                  <a:srgbClr val="000000"/>
                </a:solidFill>
                <a:latin typeface="Arial - 26"/>
              </a:rPr>
              <a:t>	- Golgi Apparatus</a:t>
            </a:r>
          </a:p>
          <a:p>
            <a:r>
              <a:rPr lang="en-US" sz="1900" smtClean="0">
                <a:solidFill>
                  <a:srgbClr val="000000"/>
                </a:solidFill>
                <a:latin typeface="Arial - 26"/>
              </a:rPr>
              <a:t>	- Lysosomes</a:t>
            </a:r>
            <a:endParaRPr lang="en-US" sz="1900">
              <a:solidFill>
                <a:srgbClr val="000000"/>
              </a:solidFill>
              <a:latin typeface="Arial - 26"/>
            </a:endParaRPr>
          </a:p>
        </p:txBody>
      </p:sp>
    </p:spTree>
    <p:extLst>
      <p:ext uri="{BB962C8B-B14F-4D97-AF65-F5344CB8AC3E}">
        <p14:creationId xmlns:p14="http://schemas.microsoft.com/office/powerpoint/2010/main" val="3679788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279400" y="406400"/>
            <a:ext cx="9626600" cy="507831"/>
          </a:xfrm>
          <a:prstGeom prst="rect">
            <a:avLst/>
          </a:prstGeom>
          <a:noFill/>
        </p:spPr>
        <p:txBody>
          <a:bodyPr vert="horz" rtlCol="0">
            <a:spAutoFit/>
          </a:bodyPr>
          <a:lstStyle/>
          <a:p>
            <a:pPr algn="ctr"/>
            <a:r>
              <a:rPr lang="en-US" sz="2700" b="1" smtClean="0">
                <a:solidFill>
                  <a:srgbClr val="000000"/>
                </a:solidFill>
                <a:latin typeface="Times New Roman - 36"/>
              </a:rPr>
              <a:t>Key Terms</a:t>
            </a:r>
            <a:endParaRPr lang="en-US" sz="2700" b="1">
              <a:solidFill>
                <a:srgbClr val="000000"/>
              </a:solidFill>
              <a:latin typeface="Times New Roman - 36"/>
            </a:endParaRPr>
          </a:p>
        </p:txBody>
      </p:sp>
      <p:sp>
        <p:nvSpPr>
          <p:cNvPr id="3" name="TextBox 2"/>
          <p:cNvSpPr txBox="1"/>
          <p:nvPr/>
        </p:nvSpPr>
        <p:spPr>
          <a:xfrm>
            <a:off x="177800" y="1384300"/>
            <a:ext cx="9423400" cy="5216813"/>
          </a:xfrm>
          <a:prstGeom prst="rect">
            <a:avLst/>
          </a:prstGeom>
          <a:noFill/>
        </p:spPr>
        <p:txBody>
          <a:bodyPr vert="horz" rtlCol="0">
            <a:spAutoFit/>
          </a:bodyPr>
          <a:lstStyle/>
          <a:p>
            <a:r>
              <a:rPr lang="en-US" sz="2700" smtClean="0">
                <a:solidFill>
                  <a:srgbClr val="FF0000"/>
                </a:solidFill>
                <a:latin typeface="Times New Roman - 36"/>
              </a:rPr>
              <a:t>Cytology</a:t>
            </a:r>
            <a:r>
              <a:rPr lang="en-US" sz="2700" smtClean="0">
                <a:solidFill>
                  <a:srgbClr val="000000"/>
                </a:solidFill>
                <a:latin typeface="Times New Roman - 36"/>
              </a:rPr>
              <a:t> - the study of the structure and function </a:t>
            </a:r>
          </a:p>
          <a:p>
            <a:r>
              <a:rPr lang="en-US" sz="2700" smtClean="0">
                <a:solidFill>
                  <a:srgbClr val="000000"/>
                </a:solidFill>
                <a:latin typeface="Times New Roman - 36"/>
              </a:rPr>
              <a:t>				of cells</a:t>
            </a:r>
          </a:p>
          <a:p>
            <a:endParaRPr lang="en-US" sz="2700" smtClean="0">
              <a:solidFill>
                <a:srgbClr val="000000"/>
              </a:solidFill>
              <a:latin typeface="Times New Roman - 36"/>
            </a:endParaRPr>
          </a:p>
          <a:p>
            <a:r>
              <a:rPr lang="en-US" sz="2700" smtClean="0">
                <a:solidFill>
                  <a:srgbClr val="000000"/>
                </a:solidFill>
                <a:latin typeface="Times New Roman - 36"/>
              </a:rPr>
              <a:t>Cy</a:t>
            </a:r>
            <a:r>
              <a:rPr lang="en-US" sz="2700" smtClean="0">
                <a:solidFill>
                  <a:srgbClr val="FF0000"/>
                </a:solidFill>
                <a:latin typeface="Times New Roman - 36"/>
              </a:rPr>
              <a:t>toplasm </a:t>
            </a:r>
            <a:r>
              <a:rPr lang="en-US" sz="2700" smtClean="0">
                <a:solidFill>
                  <a:srgbClr val="000000"/>
                </a:solidFill>
                <a:latin typeface="Times New Roman - 36"/>
              </a:rPr>
              <a:t>- the area of space contained by the cell </a:t>
            </a:r>
          </a:p>
          <a:p>
            <a:r>
              <a:rPr lang="en-US" sz="2700" smtClean="0">
                <a:solidFill>
                  <a:srgbClr val="000000"/>
                </a:solidFill>
                <a:latin typeface="Times New Roman - 36"/>
              </a:rPr>
              <a:t>				membrane but outside of the nucleus. 				The contains the organelles and the 					cytosol.</a:t>
            </a:r>
          </a:p>
          <a:p>
            <a:endParaRPr lang="en-US" sz="2700" smtClean="0">
              <a:solidFill>
                <a:srgbClr val="000000"/>
              </a:solidFill>
              <a:latin typeface="Times New Roman - 36"/>
            </a:endParaRPr>
          </a:p>
          <a:p>
            <a:r>
              <a:rPr lang="en-US" sz="2700" smtClean="0">
                <a:solidFill>
                  <a:srgbClr val="000000"/>
                </a:solidFill>
                <a:latin typeface="Times New Roman - 36"/>
              </a:rPr>
              <a:t>Or</a:t>
            </a:r>
            <a:r>
              <a:rPr lang="en-US" sz="2700" smtClean="0">
                <a:solidFill>
                  <a:srgbClr val="FF0000"/>
                </a:solidFill>
                <a:latin typeface="Times New Roman - 36"/>
              </a:rPr>
              <a:t>ganelle</a:t>
            </a:r>
            <a:r>
              <a:rPr lang="en-US" sz="2700" smtClean="0">
                <a:solidFill>
                  <a:srgbClr val="000000"/>
                </a:solidFill>
                <a:latin typeface="Times New Roman - 36"/>
              </a:rPr>
              <a:t> - tiny structures within the cytoplasm 				   each with its own specific job.</a:t>
            </a:r>
          </a:p>
          <a:p>
            <a:endParaRPr lang="en-US" sz="2700" smtClean="0">
              <a:solidFill>
                <a:srgbClr val="000000"/>
              </a:solidFill>
              <a:latin typeface="Times New Roman - 36"/>
            </a:endParaRPr>
          </a:p>
          <a:p>
            <a:r>
              <a:rPr lang="en-US" sz="2700" smtClean="0">
                <a:solidFill>
                  <a:srgbClr val="000000"/>
                </a:solidFill>
                <a:latin typeface="Times New Roman - 36"/>
              </a:rPr>
              <a:t>Cy</a:t>
            </a:r>
            <a:r>
              <a:rPr lang="en-US" sz="2700" smtClean="0">
                <a:solidFill>
                  <a:srgbClr val="FF0000"/>
                </a:solidFill>
                <a:latin typeface="Times New Roman - 36"/>
              </a:rPr>
              <a:t>tosol</a:t>
            </a:r>
            <a:r>
              <a:rPr lang="en-US" sz="2700" smtClean="0">
                <a:solidFill>
                  <a:srgbClr val="000000"/>
                </a:solidFill>
                <a:latin typeface="Times New Roman - 36"/>
              </a:rPr>
              <a:t> - the fluid portion of the cytoplasm.</a:t>
            </a:r>
            <a:endParaRPr lang="en-US" sz="2700">
              <a:solidFill>
                <a:srgbClr val="000000"/>
              </a:solidFill>
              <a:latin typeface="Times New Roman - 36"/>
            </a:endParaRPr>
          </a:p>
        </p:txBody>
      </p:sp>
    </p:spTree>
    <p:extLst>
      <p:ext uri="{BB962C8B-B14F-4D97-AF65-F5344CB8AC3E}">
        <p14:creationId xmlns:p14="http://schemas.microsoft.com/office/powerpoint/2010/main" val="106771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a:extLst>
              <a:ext uri="{28A0092B-C50C-407E-A947-70E740481C1C}">
                <a14:useLocalDpi xmlns:a14="http://schemas.microsoft.com/office/drawing/2010/main" val="0"/>
              </a:ext>
            </a:extLst>
          </a:blip>
          <a:stretch>
            <a:fillRect/>
          </a:stretch>
        </p:blipFill>
        <p:spPr>
          <a:xfrm>
            <a:off x="0" y="419100"/>
            <a:ext cx="10160000" cy="9330563"/>
          </a:xfrm>
          <a:prstGeom prst="rect">
            <a:avLst/>
          </a:prstGeom>
          <a:solidFill>
            <a:scrgbClr r="0" g="0" b="0">
              <a:alpha val="0"/>
            </a:scrgbClr>
          </a:solidFill>
        </p:spPr>
      </p:pic>
    </p:spTree>
    <p:extLst>
      <p:ext uri="{BB962C8B-B14F-4D97-AF65-F5344CB8AC3E}">
        <p14:creationId xmlns:p14="http://schemas.microsoft.com/office/powerpoint/2010/main" val="35511399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Picture 1"/>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520700" y="4775200"/>
            <a:ext cx="1639316" cy="1167384"/>
          </a:xfrm>
          <a:prstGeom prst="rect">
            <a:avLst/>
          </a:prstGeom>
          <a:solidFill>
            <a:scrgbClr r="0" g="0" b="0">
              <a:alpha val="0"/>
            </a:scrgbClr>
          </a:solidFill>
        </p:spPr>
      </p:pic>
      <p:pic>
        <p:nvPicPr>
          <p:cNvPr id="3" name="Picture 2"/>
          <p:cNvPicPr>
            <a:picLocks/>
          </p:cNvPicPr>
          <p:nvPr/>
        </p:nvPicPr>
        <p:blipFill>
          <a:blip r:embed="rId3" cstate="print">
            <a:extLst>
              <a:ext uri="{28A0092B-C50C-407E-A947-70E740481C1C}">
                <a14:useLocalDpi xmlns:a14="http://schemas.microsoft.com/office/drawing/2010/main" val="0"/>
              </a:ext>
            </a:extLst>
          </a:blip>
          <a:stretch>
            <a:fillRect/>
          </a:stretch>
        </p:blipFill>
        <p:spPr>
          <a:xfrm>
            <a:off x="2260600" y="4102100"/>
            <a:ext cx="2167382" cy="2506218"/>
          </a:xfrm>
          <a:prstGeom prst="rect">
            <a:avLst/>
          </a:prstGeom>
          <a:solidFill>
            <a:scrgbClr r="0" g="0" b="0">
              <a:alpha val="0"/>
            </a:scrgbClr>
          </a:solidFill>
        </p:spPr>
      </p:pic>
      <p:sp>
        <p:nvSpPr>
          <p:cNvPr id="4" name="TextBox 3"/>
          <p:cNvSpPr txBox="1"/>
          <p:nvPr/>
        </p:nvSpPr>
        <p:spPr>
          <a:xfrm>
            <a:off x="571500" y="241300"/>
            <a:ext cx="9144000" cy="507831"/>
          </a:xfrm>
          <a:prstGeom prst="rect">
            <a:avLst/>
          </a:prstGeom>
          <a:noFill/>
        </p:spPr>
        <p:txBody>
          <a:bodyPr vert="horz" rtlCol="0">
            <a:spAutoFit/>
          </a:bodyPr>
          <a:lstStyle/>
          <a:p>
            <a:pPr algn="ctr"/>
            <a:r>
              <a:rPr lang="en-US" sz="2700" b="1" smtClean="0">
                <a:solidFill>
                  <a:srgbClr val="000000"/>
                </a:solidFill>
                <a:latin typeface="Times New Roman - 36"/>
              </a:rPr>
              <a:t>Cell Categories</a:t>
            </a:r>
            <a:endParaRPr lang="en-US" sz="2700" b="1">
              <a:solidFill>
                <a:srgbClr val="000000"/>
              </a:solidFill>
              <a:latin typeface="Times New Roman - 36"/>
            </a:endParaRPr>
          </a:p>
        </p:txBody>
      </p:sp>
      <p:graphicFrame>
        <p:nvGraphicFramePr>
          <p:cNvPr id="5" name="Table 4"/>
          <p:cNvGraphicFramePr>
            <a:graphicFrameLocks noGrp="1"/>
          </p:cNvGraphicFramePr>
          <p:nvPr>
            <p:extLst>
              <p:ext uri="{D42A27DB-BD31-4B8C-83A1-F6EECF244321}">
                <p14:modId xmlns:p14="http://schemas.microsoft.com/office/powerpoint/2010/main" val="2249938650"/>
              </p:ext>
            </p:extLst>
          </p:nvPr>
        </p:nvGraphicFramePr>
        <p:xfrm>
          <a:off x="952499" y="1562100"/>
          <a:ext cx="8469122" cy="2462149"/>
        </p:xfrm>
        <a:graphic>
          <a:graphicData uri="http://schemas.openxmlformats.org/drawingml/2006/table">
            <a:tbl>
              <a:tblPr firstRow="1" bandRow="1">
                <a:tableStyleId>{5C22544A-7EE6-4342-B048-85BDC9FD1C3A}</a:tableStyleId>
              </a:tblPr>
              <a:tblGrid>
                <a:gridCol w="4234561"/>
                <a:gridCol w="4234561"/>
              </a:tblGrid>
              <a:tr h="558800">
                <a:tc>
                  <a:txBody>
                    <a:bodyPr/>
                    <a:lstStyle/>
                    <a:p>
                      <a:r>
                        <a:rPr lang="en-US" sz="2000" b="0" i="0" u="none" baseline="0" smtClean="0">
                          <a:solidFill>
                            <a:srgbClr val="000000"/>
                          </a:solidFill>
                          <a:latin typeface="Times New Roman - 20"/>
                        </a:rPr>
                        <a:t>Prokaryotes</a:t>
                      </a:r>
                      <a:endParaRPr lang="en-US" sz="2000" b="0" i="0" u="none" baseline="0">
                        <a:solidFill>
                          <a:srgbClr val="000000"/>
                        </a:solidFill>
                        <a:latin typeface="Times New Roman - 20"/>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r>
                        <a:rPr lang="en-US" sz="2000" b="0" i="0" u="none" baseline="0" smtClean="0">
                          <a:solidFill>
                            <a:srgbClr val="000000"/>
                          </a:solidFill>
                          <a:latin typeface="Times New Roman - 20"/>
                        </a:rPr>
                        <a:t>Eukaryotes</a:t>
                      </a:r>
                      <a:endParaRPr lang="en-US" sz="2000" b="0" i="0" u="none" baseline="0">
                        <a:solidFill>
                          <a:srgbClr val="000000"/>
                        </a:solidFill>
                        <a:latin typeface="Times New Roman - 20"/>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r>
              <a:tr h="585724">
                <a:tc>
                  <a:txBody>
                    <a:bodyPr/>
                    <a:lstStyle/>
                    <a:p>
                      <a:r>
                        <a:rPr lang="en-US" sz="2000" b="0" i="0" u="none" baseline="0" smtClean="0">
                          <a:solidFill>
                            <a:srgbClr val="000000"/>
                          </a:solidFill>
                          <a:latin typeface="Times New Roman - 20"/>
                        </a:rPr>
                        <a:t> lack a nucleus</a:t>
                      </a:r>
                      <a:endParaRPr lang="en-US" sz="2000" b="0" i="0" u="none" baseline="0">
                        <a:solidFill>
                          <a:srgbClr val="000000"/>
                        </a:solidFill>
                        <a:latin typeface="Times New Roman - 20"/>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r>
                        <a:rPr lang="en-US" sz="2000" b="0" i="0" u="none" baseline="0" smtClean="0">
                          <a:solidFill>
                            <a:srgbClr val="000000"/>
                          </a:solidFill>
                          <a:latin typeface="Times New Roman - 20"/>
                        </a:rPr>
                        <a:t> contain a nucleus</a:t>
                      </a:r>
                      <a:endParaRPr lang="en-US" sz="2000" b="0" i="0" u="none" baseline="0">
                        <a:solidFill>
                          <a:srgbClr val="000000"/>
                        </a:solidFill>
                        <a:latin typeface="Times New Roman - 20"/>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r>
              <a:tr h="616585">
                <a:tc>
                  <a:txBody>
                    <a:bodyPr/>
                    <a:lstStyle/>
                    <a:p>
                      <a:r>
                        <a:rPr lang="en-US" sz="2000" b="0" i="0" u="none" baseline="0" smtClean="0">
                          <a:solidFill>
                            <a:srgbClr val="000000"/>
                          </a:solidFill>
                          <a:latin typeface="Times New Roman - 20"/>
                        </a:rPr>
                        <a:t> lack membrane covered organelles</a:t>
                      </a:r>
                      <a:endParaRPr lang="en-US" sz="2000" b="0" i="0" u="none" baseline="0">
                        <a:solidFill>
                          <a:srgbClr val="000000"/>
                        </a:solidFill>
                        <a:latin typeface="Times New Roman - 20"/>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r>
                        <a:rPr lang="en-US" sz="2000" b="0" i="0" u="none" baseline="0" smtClean="0">
                          <a:solidFill>
                            <a:srgbClr val="000000"/>
                          </a:solidFill>
                          <a:latin typeface="Times New Roman - 20"/>
                        </a:rPr>
                        <a:t> contain membrane bound organelles</a:t>
                      </a:r>
                      <a:endParaRPr lang="en-US" sz="2000" b="0" i="0" u="none" baseline="0">
                        <a:solidFill>
                          <a:srgbClr val="000000"/>
                        </a:solidFill>
                        <a:latin typeface="Times New Roman - 20"/>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r>
              <a:tr h="616585">
                <a:tc>
                  <a:txBody>
                    <a:bodyPr/>
                    <a:lstStyle/>
                    <a:p>
                      <a:r>
                        <a:rPr lang="en-US" sz="2000" b="0" i="0" u="none" baseline="0" smtClean="0">
                          <a:solidFill>
                            <a:srgbClr val="000000"/>
                          </a:solidFill>
                          <a:latin typeface="Times New Roman - 20"/>
                        </a:rPr>
                        <a:t> ex. bacteria and blue-green algae</a:t>
                      </a:r>
                      <a:endParaRPr lang="en-US" sz="2000" b="0" i="0" u="none" baseline="0">
                        <a:solidFill>
                          <a:srgbClr val="000000"/>
                        </a:solidFill>
                        <a:latin typeface="Times New Roman - 20"/>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c>
                  <a:txBody>
                    <a:bodyPr/>
                    <a:lstStyle/>
                    <a:p>
                      <a:r>
                        <a:rPr lang="en-US" sz="2000" b="0" i="0" u="none" baseline="0" smtClean="0">
                          <a:solidFill>
                            <a:srgbClr val="000000"/>
                          </a:solidFill>
                          <a:latin typeface="Times New Roman - 20"/>
                        </a:rPr>
                        <a:t> ex. plants, animals, and fungi </a:t>
                      </a:r>
                      <a:endParaRPr lang="en-US" sz="2000" b="0" i="0" u="none" baseline="0">
                        <a:solidFill>
                          <a:srgbClr val="000000"/>
                        </a:solidFill>
                        <a:latin typeface="Times New Roman - 20"/>
                      </a:endParaRPr>
                    </a:p>
                  </a:txBody>
                  <a:tcPr>
                    <a:lnL w="38100" cmpd="sng">
                      <a:solidFill>
                        <a:srgbClr val="000000"/>
                      </a:solidFill>
                      <a:prstDash val="solid"/>
                    </a:lnL>
                    <a:lnR w="38100" cmpd="sng">
                      <a:solidFill>
                        <a:srgbClr val="000000"/>
                      </a:solidFill>
                      <a:prstDash val="solid"/>
                    </a:lnR>
                    <a:lnT w="38100" cmpd="sng">
                      <a:solidFill>
                        <a:srgbClr val="000000"/>
                      </a:solidFill>
                      <a:prstDash val="solid"/>
                    </a:lnT>
                    <a:lnB w="38100" cmpd="sng">
                      <a:solidFill>
                        <a:srgbClr val="000000"/>
                      </a:solidFill>
                      <a:prstDash val="solid"/>
                    </a:lnB>
                    <a:solidFill>
                      <a:srgbClr val="FFFFFF">
                        <a:alpha val="99996"/>
                      </a:srgbClr>
                    </a:solidFill>
                  </a:tcPr>
                </a:tc>
              </a:tr>
            </a:tbl>
          </a:graphicData>
        </a:graphic>
      </p:graphicFrame>
      <p:pic>
        <p:nvPicPr>
          <p:cNvPr id="6" name="Picture 5"/>
          <p:cNvPicPr>
            <a:picLocks/>
          </p:cNvPicPr>
          <p:nvPr/>
        </p:nvPicPr>
        <p:blipFill>
          <a:blip r:embed="rId4" cstate="print">
            <a:extLst>
              <a:ext uri="{28A0092B-C50C-407E-A947-70E740481C1C}">
                <a14:useLocalDpi xmlns:a14="http://schemas.microsoft.com/office/drawing/2010/main" val="0"/>
              </a:ext>
            </a:extLst>
          </a:blip>
          <a:stretch>
            <a:fillRect/>
          </a:stretch>
        </p:blipFill>
        <p:spPr>
          <a:xfrm>
            <a:off x="7785100" y="4470400"/>
            <a:ext cx="1774698" cy="1171702"/>
          </a:xfrm>
          <a:prstGeom prst="rect">
            <a:avLst/>
          </a:prstGeom>
          <a:solidFill>
            <a:scrgbClr r="0" g="0" b="0">
              <a:alpha val="0"/>
            </a:scrgbClr>
          </a:solidFill>
        </p:spPr>
      </p:pic>
      <p:pic>
        <p:nvPicPr>
          <p:cNvPr id="7" name="Picture 6"/>
          <p:cNvPicPr>
            <a:picLocks/>
          </p:cNvPicPr>
          <p:nvPr/>
        </p:nvPicPr>
        <p:blipFill>
          <a:blip r:embed="rId5" cstate="print">
            <a:extLst>
              <a:ext uri="{28A0092B-C50C-407E-A947-70E740481C1C}">
                <a14:useLocalDpi xmlns:a14="http://schemas.microsoft.com/office/drawing/2010/main" val="0"/>
              </a:ext>
            </a:extLst>
          </a:blip>
          <a:stretch>
            <a:fillRect/>
          </a:stretch>
        </p:blipFill>
        <p:spPr>
          <a:xfrm>
            <a:off x="5829300" y="4457700"/>
            <a:ext cx="1664081" cy="1650619"/>
          </a:xfrm>
          <a:prstGeom prst="rect">
            <a:avLst/>
          </a:prstGeom>
          <a:solidFill>
            <a:scrgbClr r="0" g="0" b="0">
              <a:alpha val="0"/>
            </a:scrgbClr>
          </a:solidFill>
        </p:spPr>
      </p:pic>
    </p:spTree>
    <p:extLst>
      <p:ext uri="{BB962C8B-B14F-4D97-AF65-F5344CB8AC3E}">
        <p14:creationId xmlns:p14="http://schemas.microsoft.com/office/powerpoint/2010/main" val="21873936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E0"/>
            </a:gs>
            <a:gs pos="100000">
              <a:srgbClr val="FFE4E1"/>
            </a:gs>
          </a:gsLst>
          <a:lin ang="0" scaled="1"/>
          <a:tileRect/>
        </a:gradFill>
        <a:effectLst/>
      </p:bgPr>
    </p:bg>
    <p:spTree>
      <p:nvGrpSpPr>
        <p:cNvPr id="1" name=""/>
        <p:cNvGrpSpPr/>
        <p:nvPr/>
      </p:nvGrpSpPr>
      <p:grpSpPr>
        <a:xfrm>
          <a:off x="0" y="0"/>
          <a:ext cx="0" cy="0"/>
          <a:chOff x="0" y="0"/>
          <a:chExt cx="0" cy="0"/>
        </a:xfrm>
      </p:grpSpPr>
      <p:sp>
        <p:nvSpPr>
          <p:cNvPr id="2" name="TextBox 1"/>
          <p:cNvSpPr txBox="1"/>
          <p:nvPr/>
        </p:nvSpPr>
        <p:spPr>
          <a:xfrm>
            <a:off x="139700" y="279400"/>
            <a:ext cx="4902200" cy="338554"/>
          </a:xfrm>
          <a:prstGeom prst="rect">
            <a:avLst/>
          </a:prstGeom>
          <a:noFill/>
        </p:spPr>
        <p:txBody>
          <a:bodyPr vert="horz" rtlCol="0">
            <a:spAutoFit/>
          </a:bodyPr>
          <a:lstStyle/>
          <a:p>
            <a:r>
              <a:rPr lang="en-US" sz="1600" u="sng" smtClean="0">
                <a:solidFill>
                  <a:srgbClr val="0000FF"/>
                </a:solidFill>
                <a:latin typeface="Arial - 22"/>
              </a:rPr>
              <a:t>Name as Many Cell Parts as Possible</a:t>
            </a:r>
            <a:endParaRPr lang="en-US" sz="1600" u="sng">
              <a:solidFill>
                <a:srgbClr val="0000FF"/>
              </a:solidFill>
              <a:latin typeface="Arial - 22"/>
            </a:endParaRPr>
          </a:p>
        </p:txBody>
      </p:sp>
      <p:sp>
        <p:nvSpPr>
          <p:cNvPr id="3" name="TextBox 2"/>
          <p:cNvSpPr txBox="1"/>
          <p:nvPr/>
        </p:nvSpPr>
        <p:spPr>
          <a:xfrm>
            <a:off x="5727700" y="1054100"/>
            <a:ext cx="3835400" cy="3477875"/>
          </a:xfrm>
          <a:prstGeom prst="rect">
            <a:avLst/>
          </a:prstGeom>
          <a:noFill/>
        </p:spPr>
        <p:txBody>
          <a:bodyPr vert="horz" rtlCol="0">
            <a:spAutoFit/>
          </a:bodyPr>
          <a:lstStyle/>
          <a:p>
            <a:r>
              <a:rPr lang="en-US" sz="1200" smtClean="0">
                <a:solidFill>
                  <a:srgbClr val="000000"/>
                </a:solidFill>
                <a:latin typeface="Arial - 16"/>
              </a:rPr>
              <a:t>Nucleus</a:t>
            </a:r>
          </a:p>
          <a:p>
            <a:pPr algn="r"/>
            <a:r>
              <a:rPr lang="en-US" sz="1200" smtClean="0">
                <a:solidFill>
                  <a:srgbClr val="000000"/>
                </a:solidFill>
                <a:latin typeface="Arial - 16"/>
              </a:rPr>
              <a:t>DNA/RNA</a:t>
            </a:r>
          </a:p>
          <a:p>
            <a:r>
              <a:rPr lang="en-US" sz="1200" smtClean="0">
                <a:solidFill>
                  <a:srgbClr val="000000"/>
                </a:solidFill>
                <a:latin typeface="Arial - 16"/>
              </a:rPr>
              <a:t>Mitochondria</a:t>
            </a:r>
          </a:p>
          <a:p>
            <a:endParaRPr lang="en-US" sz="1200" smtClean="0">
              <a:solidFill>
                <a:srgbClr val="000000"/>
              </a:solidFill>
              <a:latin typeface="Arial - 16"/>
            </a:endParaRPr>
          </a:p>
          <a:p>
            <a:pPr algn="r"/>
            <a:r>
              <a:rPr lang="en-US" sz="1200" smtClean="0">
                <a:solidFill>
                  <a:srgbClr val="000000"/>
                </a:solidFill>
                <a:latin typeface="Arial - 16"/>
              </a:rPr>
              <a:t>Smooth Endoplasmic Reticulum</a:t>
            </a:r>
          </a:p>
          <a:p>
            <a:endParaRPr lang="en-US" sz="1200" smtClean="0">
              <a:solidFill>
                <a:srgbClr val="000000"/>
              </a:solidFill>
              <a:latin typeface="Arial - 16"/>
            </a:endParaRPr>
          </a:p>
          <a:p>
            <a:r>
              <a:rPr lang="en-US" sz="1200" smtClean="0">
                <a:solidFill>
                  <a:srgbClr val="000000"/>
                </a:solidFill>
                <a:latin typeface="Arial - 16"/>
              </a:rPr>
              <a:t>Rough Endoplasmic Reticulum</a:t>
            </a:r>
          </a:p>
          <a:p>
            <a:pPr algn="r"/>
            <a:endParaRPr lang="en-US" sz="1200" smtClean="0">
              <a:solidFill>
                <a:srgbClr val="000000"/>
              </a:solidFill>
              <a:latin typeface="Arial - 16"/>
            </a:endParaRPr>
          </a:p>
          <a:p>
            <a:pPr algn="r"/>
            <a:r>
              <a:rPr lang="en-US" sz="1200" smtClean="0">
                <a:solidFill>
                  <a:srgbClr val="000000"/>
                </a:solidFill>
                <a:latin typeface="Arial - 16"/>
              </a:rPr>
              <a:t>Ribosomes</a:t>
            </a:r>
          </a:p>
          <a:p>
            <a:r>
              <a:rPr lang="en-US" sz="1200" smtClean="0">
                <a:solidFill>
                  <a:srgbClr val="000000"/>
                </a:solidFill>
                <a:latin typeface="Arial - 16"/>
              </a:rPr>
              <a:t>Cytoplasm</a:t>
            </a:r>
          </a:p>
          <a:p>
            <a:pPr algn="r"/>
            <a:r>
              <a:rPr lang="en-US" sz="1200" smtClean="0">
                <a:solidFill>
                  <a:srgbClr val="000000"/>
                </a:solidFill>
                <a:latin typeface="Arial - 16"/>
              </a:rPr>
              <a:t>Nuclear Membrane</a:t>
            </a:r>
          </a:p>
          <a:p>
            <a:r>
              <a:rPr lang="en-US" sz="1200" smtClean="0">
                <a:solidFill>
                  <a:srgbClr val="000000"/>
                </a:solidFill>
                <a:latin typeface="Arial - 16"/>
              </a:rPr>
              <a:t>Cell Membrane</a:t>
            </a:r>
          </a:p>
          <a:p>
            <a:pPr algn="r"/>
            <a:r>
              <a:rPr lang="en-US" sz="1200" smtClean="0">
                <a:solidFill>
                  <a:srgbClr val="000000"/>
                </a:solidFill>
                <a:latin typeface="Arial - 16"/>
              </a:rPr>
              <a:t>Cell Wall</a:t>
            </a:r>
          </a:p>
          <a:p>
            <a:r>
              <a:rPr lang="en-US" sz="1200" smtClean="0">
                <a:solidFill>
                  <a:srgbClr val="000000"/>
                </a:solidFill>
                <a:latin typeface="Arial - 16"/>
              </a:rPr>
              <a:t>Golgi Apparatus</a:t>
            </a:r>
          </a:p>
          <a:p>
            <a:pPr algn="r"/>
            <a:r>
              <a:rPr lang="en-US" sz="1200" smtClean="0">
                <a:solidFill>
                  <a:srgbClr val="000000"/>
                </a:solidFill>
                <a:latin typeface="Arial - 16"/>
              </a:rPr>
              <a:t>Centriole</a:t>
            </a:r>
          </a:p>
          <a:p>
            <a:r>
              <a:rPr lang="en-US" sz="1200" smtClean="0">
                <a:solidFill>
                  <a:srgbClr val="000000"/>
                </a:solidFill>
                <a:latin typeface="Arial - 16"/>
              </a:rPr>
              <a:t>Vacuole</a:t>
            </a:r>
          </a:p>
          <a:p>
            <a:pPr algn="r"/>
            <a:r>
              <a:rPr lang="en-US" sz="1200" smtClean="0">
                <a:solidFill>
                  <a:srgbClr val="000000"/>
                </a:solidFill>
                <a:latin typeface="Arial - 16"/>
              </a:rPr>
              <a:t>Chloroplasts</a:t>
            </a:r>
          </a:p>
          <a:p>
            <a:r>
              <a:rPr lang="en-US" sz="1200" smtClean="0">
                <a:solidFill>
                  <a:srgbClr val="000000"/>
                </a:solidFill>
                <a:latin typeface="Arial - 16"/>
              </a:rPr>
              <a:t>Flagella/Cilia</a:t>
            </a:r>
            <a:endParaRPr lang="en-US" sz="1200">
              <a:solidFill>
                <a:srgbClr val="000000"/>
              </a:solidFill>
              <a:latin typeface="Arial - 16"/>
            </a:endParaRPr>
          </a:p>
        </p:txBody>
      </p:sp>
    </p:spTree>
    <p:extLst>
      <p:ext uri="{BB962C8B-B14F-4D97-AF65-F5344CB8AC3E}">
        <p14:creationId xmlns:p14="http://schemas.microsoft.com/office/powerpoint/2010/main" val="2050866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2095500" y="546100"/>
            <a:ext cx="6096000" cy="507831"/>
          </a:xfrm>
          <a:prstGeom prst="rect">
            <a:avLst/>
          </a:prstGeom>
          <a:noFill/>
        </p:spPr>
        <p:txBody>
          <a:bodyPr vert="horz" rtlCol="0">
            <a:spAutoFit/>
          </a:bodyPr>
          <a:lstStyle/>
          <a:p>
            <a:pPr algn="ctr"/>
            <a:r>
              <a:rPr lang="en-US" sz="2700" b="1" u="sng" smtClean="0">
                <a:solidFill>
                  <a:srgbClr val="0000FF"/>
                </a:solidFill>
                <a:latin typeface="Arial - 36"/>
              </a:rPr>
              <a:t>The Nucleus</a:t>
            </a:r>
            <a:endParaRPr lang="en-US" sz="2700" b="1" u="sng">
              <a:solidFill>
                <a:srgbClr val="0000FF"/>
              </a:solidFill>
              <a:latin typeface="Arial - 36"/>
            </a:endParaRPr>
          </a:p>
        </p:txBody>
      </p:sp>
      <p:sp>
        <p:nvSpPr>
          <p:cNvPr id="3" name="TextBox 2"/>
          <p:cNvSpPr txBox="1"/>
          <p:nvPr/>
        </p:nvSpPr>
        <p:spPr>
          <a:xfrm>
            <a:off x="520700" y="1536700"/>
            <a:ext cx="9728200" cy="2354491"/>
          </a:xfrm>
          <a:prstGeom prst="rect">
            <a:avLst/>
          </a:prstGeom>
          <a:noFill/>
        </p:spPr>
        <p:txBody>
          <a:bodyPr vert="horz" rtlCol="0">
            <a:spAutoFit/>
          </a:bodyPr>
          <a:lstStyle/>
          <a:p>
            <a:r>
              <a:rPr lang="en-US" sz="900" smtClean="0">
                <a:solidFill>
                  <a:srgbClr val="FF0000"/>
                </a:solidFill>
                <a:latin typeface="Arial - 12"/>
              </a:rPr>
              <a:t>Cell Type:</a:t>
            </a:r>
          </a:p>
          <a:p>
            <a:r>
              <a:rPr lang="en-US" sz="900" smtClean="0">
                <a:solidFill>
                  <a:srgbClr val="FF0000"/>
                </a:solidFill>
                <a:latin typeface="Arial - 12"/>
              </a:rPr>
              <a:t>-</a:t>
            </a:r>
            <a:r>
              <a:rPr lang="en-US" sz="900" smtClean="0">
                <a:solidFill>
                  <a:srgbClr val="000000"/>
                </a:solidFill>
                <a:latin typeface="Arial - 12"/>
              </a:rPr>
              <a:t> Found in all cells except Prokaryotes (bacteria).</a:t>
            </a:r>
          </a:p>
          <a:p>
            <a:endParaRPr lang="en-US" sz="900" smtClean="0">
              <a:solidFill>
                <a:srgbClr val="000000"/>
              </a:solidFill>
              <a:latin typeface="Arial - 12"/>
            </a:endParaRPr>
          </a:p>
          <a:p>
            <a:r>
              <a:rPr lang="en-US" sz="900" smtClean="0">
                <a:solidFill>
                  <a:srgbClr val="000000"/>
                </a:solidFill>
                <a:latin typeface="Arial - 12"/>
              </a:rPr>
              <a:t>De</a:t>
            </a:r>
            <a:r>
              <a:rPr lang="en-US" sz="900" smtClean="0">
                <a:solidFill>
                  <a:srgbClr val="FF0000"/>
                </a:solidFill>
                <a:latin typeface="Arial - 12"/>
              </a:rPr>
              <a:t>scription: </a:t>
            </a:r>
          </a:p>
          <a:p>
            <a:r>
              <a:rPr lang="en-US" sz="900" smtClean="0">
                <a:solidFill>
                  <a:srgbClr val="FF0000"/>
                </a:solidFill>
                <a:latin typeface="Arial - 12"/>
              </a:rPr>
              <a:t>-</a:t>
            </a:r>
            <a:r>
              <a:rPr lang="en-US" sz="900" smtClean="0">
                <a:solidFill>
                  <a:srgbClr val="000000"/>
                </a:solidFill>
                <a:latin typeface="Arial - 12"/>
              </a:rPr>
              <a:t> Membrane bound </a:t>
            </a:r>
          </a:p>
          <a:p>
            <a:r>
              <a:rPr lang="en-US" sz="900" smtClean="0">
                <a:solidFill>
                  <a:srgbClr val="000000"/>
                </a:solidFill>
                <a:latin typeface="Arial - 12"/>
              </a:rPr>
              <a:t>- Consists of a nucleolus, nuclear pores, nucleoplasm, and a </a:t>
            </a:r>
          </a:p>
          <a:p>
            <a:r>
              <a:rPr lang="en-US" sz="900" smtClean="0">
                <a:solidFill>
                  <a:srgbClr val="000000"/>
                </a:solidFill>
                <a:latin typeface="Arial - 12"/>
              </a:rPr>
              <a:t>  nuclear membrane</a:t>
            </a:r>
          </a:p>
          <a:p>
            <a:endParaRPr lang="en-US" sz="900" smtClean="0">
              <a:solidFill>
                <a:srgbClr val="000000"/>
              </a:solidFill>
              <a:latin typeface="Arial - 12"/>
            </a:endParaRPr>
          </a:p>
          <a:p>
            <a:endParaRPr lang="en-US" sz="900" smtClean="0">
              <a:solidFill>
                <a:srgbClr val="000000"/>
              </a:solidFill>
              <a:latin typeface="Arial - 12"/>
            </a:endParaRPr>
          </a:p>
          <a:p>
            <a:endParaRPr lang="en-US" sz="900" smtClean="0">
              <a:solidFill>
                <a:srgbClr val="000000"/>
              </a:solidFill>
              <a:latin typeface="Arial - 12"/>
            </a:endParaRPr>
          </a:p>
          <a:p>
            <a:endParaRPr lang="en-US" sz="900" smtClean="0">
              <a:solidFill>
                <a:srgbClr val="000000"/>
              </a:solidFill>
              <a:latin typeface="Arial - 12"/>
            </a:endParaRPr>
          </a:p>
          <a:p>
            <a:endParaRPr lang="en-US" sz="900" smtClean="0">
              <a:solidFill>
                <a:srgbClr val="000000"/>
              </a:solidFill>
              <a:latin typeface="Arial - 12"/>
            </a:endParaRPr>
          </a:p>
          <a:p>
            <a:r>
              <a:rPr lang="en-US" sz="900" smtClean="0">
                <a:solidFill>
                  <a:srgbClr val="000000"/>
                </a:solidFill>
                <a:latin typeface="Arial - 12"/>
              </a:rPr>
              <a:t>Functi</a:t>
            </a:r>
            <a:r>
              <a:rPr lang="en-US" sz="900" smtClean="0">
                <a:solidFill>
                  <a:srgbClr val="FF0000"/>
                </a:solidFill>
                <a:latin typeface="Arial - 12"/>
              </a:rPr>
              <a:t>on:</a:t>
            </a:r>
          </a:p>
          <a:p>
            <a:r>
              <a:rPr lang="en-US" sz="900" smtClean="0">
                <a:solidFill>
                  <a:srgbClr val="FF0000"/>
                </a:solidFill>
                <a:latin typeface="Arial - 12"/>
              </a:rPr>
              <a:t>-</a:t>
            </a:r>
            <a:r>
              <a:rPr lang="en-US" sz="900" smtClean="0">
                <a:solidFill>
                  <a:srgbClr val="000000"/>
                </a:solidFill>
                <a:latin typeface="Arial - 12"/>
              </a:rPr>
              <a:t> Contains and protects the cell's genetic information DNA </a:t>
            </a:r>
          </a:p>
          <a:p>
            <a:r>
              <a:rPr lang="en-US" sz="900" smtClean="0">
                <a:solidFill>
                  <a:srgbClr val="000000"/>
                </a:solidFill>
                <a:latin typeface="Arial - 12"/>
              </a:rPr>
              <a:t>  (Deoxyribonucleic acid).</a:t>
            </a:r>
          </a:p>
          <a:p>
            <a:r>
              <a:rPr lang="en-US" sz="900" smtClean="0">
                <a:solidFill>
                  <a:srgbClr val="000000"/>
                </a:solidFill>
                <a:latin typeface="Arial - 12"/>
              </a:rPr>
              <a:t>- Control center of the cell.</a:t>
            </a:r>
            <a:endParaRPr lang="en-US" sz="900">
              <a:solidFill>
                <a:srgbClr val="000000"/>
              </a:solidFill>
              <a:latin typeface="Arial - 12"/>
            </a:endParaRPr>
          </a:p>
        </p:txBody>
      </p:sp>
      <p:grpSp>
        <p:nvGrpSpPr>
          <p:cNvPr id="6" name="Group 5"/>
          <p:cNvGrpSpPr/>
          <p:nvPr/>
        </p:nvGrpSpPr>
        <p:grpSpPr>
          <a:xfrm>
            <a:off x="-5054092" y="3241040"/>
            <a:ext cx="7771892" cy="1469644"/>
            <a:chOff x="-5054092" y="3241040"/>
            <a:chExt cx="7771892" cy="1469644"/>
          </a:xfrm>
        </p:grpSpPr>
        <p:sp>
          <p:nvSpPr>
            <p:cNvPr id="4" name="Oval 3"/>
            <p:cNvSpPr/>
            <p:nvPr/>
          </p:nvSpPr>
          <p:spPr>
            <a:xfrm>
              <a:off x="-5054092" y="3241040"/>
              <a:ext cx="3733292" cy="1469644"/>
            </a:xfrm>
            <a:prstGeom prst="ellipse">
              <a:avLst/>
            </a:prstGeom>
            <a:solidFill>
              <a:srgbClr val="0000FF"/>
            </a:solidFill>
            <a:ln w="381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0" y="3822700"/>
              <a:ext cx="2717800" cy="276999"/>
            </a:xfrm>
            <a:prstGeom prst="rect">
              <a:avLst/>
            </a:prstGeom>
            <a:noFill/>
          </p:spPr>
          <p:txBody>
            <a:bodyPr vert="horz" rtlCol="0">
              <a:spAutoFit/>
            </a:bodyPr>
            <a:lstStyle/>
            <a:p>
              <a:r>
                <a:rPr lang="en-US" sz="1200" b="1" smtClean="0">
                  <a:solidFill>
                    <a:srgbClr val="FFFF00"/>
                  </a:solidFill>
                  <a:latin typeface="Arial - 16"/>
                </a:rPr>
                <a:t>What kind of cells?</a:t>
              </a:r>
              <a:endParaRPr lang="en-US" sz="1200" b="1">
                <a:solidFill>
                  <a:srgbClr val="FFFF00"/>
                </a:solidFill>
                <a:latin typeface="Arial - 16"/>
              </a:endParaRPr>
            </a:p>
          </p:txBody>
        </p:sp>
      </p:grpSp>
      <p:pic>
        <p:nvPicPr>
          <p:cNvPr id="7" name="Picture 6"/>
          <p:cNvPicPr>
            <a:picLocks/>
          </p:cNvPicPr>
          <p:nvPr/>
        </p:nvPicPr>
        <p:blipFill>
          <a:blip r:embed="rId2">
            <a:extLst>
              <a:ext uri="{28A0092B-C50C-407E-A947-70E740481C1C}">
                <a14:useLocalDpi xmlns:a14="http://schemas.microsoft.com/office/drawing/2010/main" val="0"/>
              </a:ext>
            </a:extLst>
          </a:blip>
          <a:stretch>
            <a:fillRect/>
          </a:stretch>
        </p:blipFill>
        <p:spPr>
          <a:xfrm>
            <a:off x="3777869" y="4294632"/>
            <a:ext cx="2270379" cy="2113153"/>
          </a:xfrm>
          <a:prstGeom prst="rect">
            <a:avLst/>
          </a:prstGeom>
          <a:solidFill>
            <a:scrgbClr r="0" g="0" b="0">
              <a:alpha val="0"/>
            </a:scrgbClr>
          </a:solidFill>
        </p:spPr>
      </p:pic>
      <p:grpSp>
        <p:nvGrpSpPr>
          <p:cNvPr id="10" name="Group 9"/>
          <p:cNvGrpSpPr/>
          <p:nvPr/>
        </p:nvGrpSpPr>
        <p:grpSpPr>
          <a:xfrm>
            <a:off x="-5784850" y="1727200"/>
            <a:ext cx="7943850" cy="1543050"/>
            <a:chOff x="-5784850" y="1727200"/>
            <a:chExt cx="7943850" cy="1543050"/>
          </a:xfrm>
        </p:grpSpPr>
        <p:pic>
          <p:nvPicPr>
            <p:cNvPr id="8" name="Picture 7"/>
            <p:cNvPicPr>
              <a:picLocks/>
            </p:cNvPicPr>
            <p:nvPr/>
          </p:nvPicPr>
          <p:blipFill>
            <a:blip r:embed="rId3">
              <a:extLst>
                <a:ext uri="{28A0092B-C50C-407E-A947-70E740481C1C}">
                  <a14:useLocalDpi xmlns:a14="http://schemas.microsoft.com/office/drawing/2010/main" val="0"/>
                </a:ext>
              </a:extLst>
            </a:blip>
            <a:stretch>
              <a:fillRect/>
            </a:stretch>
          </p:blipFill>
          <p:spPr>
            <a:xfrm>
              <a:off x="-5784850" y="1727200"/>
              <a:ext cx="4464050" cy="1543050"/>
            </a:xfrm>
            <a:prstGeom prst="rect">
              <a:avLst/>
            </a:prstGeom>
            <a:solidFill>
              <a:scrgbClr r="0" g="0" b="0">
                <a:alpha val="0"/>
              </a:scrgbClr>
            </a:solidFill>
          </p:spPr>
        </p:pic>
        <p:sp>
          <p:nvSpPr>
            <p:cNvPr id="9" name="TextBox 8"/>
            <p:cNvSpPr txBox="1"/>
            <p:nvPr/>
          </p:nvSpPr>
          <p:spPr>
            <a:xfrm>
              <a:off x="0" y="2273300"/>
              <a:ext cx="2159000" cy="507831"/>
            </a:xfrm>
            <a:prstGeom prst="rect">
              <a:avLst/>
            </a:prstGeom>
            <a:noFill/>
          </p:spPr>
          <p:txBody>
            <a:bodyPr vert="horz" rtlCol="0">
              <a:spAutoFit/>
            </a:bodyPr>
            <a:lstStyle/>
            <a:p>
              <a:r>
                <a:rPr lang="en-US" sz="2700" smtClean="0">
                  <a:solidFill>
                    <a:srgbClr val="000000"/>
                  </a:solidFill>
                  <a:latin typeface="Times New Roman - 36"/>
                </a:rPr>
                <a:t>structure</a:t>
              </a:r>
              <a:endParaRPr lang="en-US" sz="2700">
                <a:solidFill>
                  <a:srgbClr val="000000"/>
                </a:solidFill>
                <a:latin typeface="Times New Roman - 36"/>
              </a:endParaRPr>
            </a:p>
          </p:txBody>
        </p:sp>
      </p:grpSp>
    </p:spTree>
    <p:extLst>
      <p:ext uri="{BB962C8B-B14F-4D97-AF65-F5344CB8AC3E}">
        <p14:creationId xmlns:p14="http://schemas.microsoft.com/office/powerpoint/2010/main" val="1623346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368300" y="558800"/>
            <a:ext cx="9296400" cy="3831818"/>
          </a:xfrm>
          <a:prstGeom prst="rect">
            <a:avLst/>
          </a:prstGeom>
          <a:noFill/>
        </p:spPr>
        <p:txBody>
          <a:bodyPr vert="horz" rtlCol="0">
            <a:spAutoFit/>
          </a:bodyPr>
          <a:lstStyle/>
          <a:p>
            <a:pPr algn="ctr"/>
            <a:r>
              <a:rPr lang="en-US" sz="2700" b="1" smtClean="0">
                <a:solidFill>
                  <a:srgbClr val="000000"/>
                </a:solidFill>
                <a:latin typeface="Arial - 36"/>
              </a:rPr>
              <a:t>The Parts of the Nucleus</a:t>
            </a:r>
          </a:p>
          <a:p>
            <a:endParaRPr lang="en-US" sz="2700" b="1" smtClean="0">
              <a:solidFill>
                <a:srgbClr val="000000"/>
              </a:solidFill>
              <a:latin typeface="Arial - 36"/>
            </a:endParaRPr>
          </a:p>
          <a:p>
            <a:r>
              <a:rPr lang="en-US" sz="2700" b="1" smtClean="0">
                <a:solidFill>
                  <a:srgbClr val="000000"/>
                </a:solidFill>
                <a:latin typeface="Arial - 36"/>
              </a:rPr>
              <a:t>Nu</a:t>
            </a:r>
            <a:r>
              <a:rPr lang="en-US" sz="2700" smtClean="0">
                <a:solidFill>
                  <a:srgbClr val="FF0000"/>
                </a:solidFill>
                <a:latin typeface="Arial - 36"/>
              </a:rPr>
              <a:t>cleolus </a:t>
            </a:r>
            <a:r>
              <a:rPr lang="en-US" sz="2700" smtClean="0">
                <a:solidFill>
                  <a:srgbClr val="000000"/>
                </a:solidFill>
                <a:latin typeface="Arial - 36"/>
              </a:rPr>
              <a:t>(Nucleoli) - site of ribosome formation.</a:t>
            </a:r>
          </a:p>
          <a:p>
            <a:endParaRPr lang="en-US" sz="2700" smtClean="0">
              <a:solidFill>
                <a:srgbClr val="000000"/>
              </a:solidFill>
              <a:latin typeface="Arial - 36"/>
            </a:endParaRPr>
          </a:p>
          <a:p>
            <a:r>
              <a:rPr lang="en-US" sz="2700" smtClean="0">
                <a:solidFill>
                  <a:srgbClr val="000000"/>
                </a:solidFill>
                <a:latin typeface="Arial - 36"/>
              </a:rPr>
              <a:t>Nu</a:t>
            </a:r>
            <a:r>
              <a:rPr lang="en-US" sz="2700" smtClean="0">
                <a:solidFill>
                  <a:srgbClr val="FF0000"/>
                </a:solidFill>
                <a:latin typeface="Arial - 36"/>
              </a:rPr>
              <a:t>clear Membrane/Envelop</a:t>
            </a:r>
            <a:r>
              <a:rPr lang="en-US" sz="2700" smtClean="0">
                <a:solidFill>
                  <a:srgbClr val="000000"/>
                </a:solidFill>
                <a:latin typeface="Arial - 36"/>
              </a:rPr>
              <a:t> - membrane surrounding the nucleus.</a:t>
            </a:r>
          </a:p>
          <a:p>
            <a:endParaRPr lang="en-US" sz="2700" smtClean="0">
              <a:solidFill>
                <a:srgbClr val="000000"/>
              </a:solidFill>
              <a:latin typeface="Arial - 36"/>
            </a:endParaRPr>
          </a:p>
          <a:p>
            <a:r>
              <a:rPr lang="en-US" sz="2700" smtClean="0">
                <a:solidFill>
                  <a:srgbClr val="000000"/>
                </a:solidFill>
                <a:latin typeface="Arial - 36"/>
              </a:rPr>
              <a:t>Nu</a:t>
            </a:r>
            <a:r>
              <a:rPr lang="en-US" sz="2700" smtClean="0">
                <a:solidFill>
                  <a:srgbClr val="FF0000"/>
                </a:solidFill>
                <a:latin typeface="Arial - 36"/>
              </a:rPr>
              <a:t>clear Pores</a:t>
            </a:r>
            <a:r>
              <a:rPr lang="en-US" sz="2700" smtClean="0">
                <a:solidFill>
                  <a:srgbClr val="000000"/>
                </a:solidFill>
                <a:latin typeface="Arial - 36"/>
              </a:rPr>
              <a:t> - controls what can enter or leave the nucleus.</a:t>
            </a:r>
            <a:endParaRPr lang="en-US" sz="2700">
              <a:solidFill>
                <a:srgbClr val="000000"/>
              </a:solidFill>
              <a:latin typeface="Arial - 36"/>
            </a:endParaRPr>
          </a:p>
        </p:txBody>
      </p:sp>
      <p:pic>
        <p:nvPicPr>
          <p:cNvPr id="3" name="Picture 2"/>
          <p:cNvPicPr>
            <a:picLocks/>
          </p:cNvPicPr>
          <p:nvPr/>
        </p:nvPicPr>
        <p:blipFill>
          <a:blip r:embed="rId2">
            <a:extLst>
              <a:ext uri="{28A0092B-C50C-407E-A947-70E740481C1C}">
                <a14:useLocalDpi xmlns:a14="http://schemas.microsoft.com/office/drawing/2010/main" val="0"/>
              </a:ext>
            </a:extLst>
          </a:blip>
          <a:stretch>
            <a:fillRect/>
          </a:stretch>
        </p:blipFill>
        <p:spPr>
          <a:xfrm>
            <a:off x="6438900" y="5499100"/>
            <a:ext cx="3705987" cy="3431413"/>
          </a:xfrm>
          <a:prstGeom prst="rect">
            <a:avLst/>
          </a:prstGeom>
          <a:solidFill>
            <a:scrgbClr r="0" g="0" b="0">
              <a:alpha val="0"/>
            </a:scrgbClr>
          </a:solidFill>
        </p:spPr>
      </p:pic>
    </p:spTree>
    <p:extLst>
      <p:ext uri="{BB962C8B-B14F-4D97-AF65-F5344CB8AC3E}">
        <p14:creationId xmlns:p14="http://schemas.microsoft.com/office/powerpoint/2010/main" val="4776932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812800" y="342900"/>
            <a:ext cx="8458200" cy="646331"/>
          </a:xfrm>
          <a:prstGeom prst="rect">
            <a:avLst/>
          </a:prstGeom>
          <a:noFill/>
        </p:spPr>
        <p:txBody>
          <a:bodyPr vert="horz" rtlCol="0">
            <a:spAutoFit/>
          </a:bodyPr>
          <a:lstStyle/>
          <a:p>
            <a:pPr algn="ctr"/>
            <a:r>
              <a:rPr lang="en-US" sz="3600" b="1" smtClean="0">
                <a:solidFill>
                  <a:srgbClr val="000000"/>
                </a:solidFill>
                <a:latin typeface="Arial - 48"/>
              </a:rPr>
              <a:t>Nucleoplasm</a:t>
            </a:r>
            <a:endParaRPr lang="en-US" sz="3600" b="1">
              <a:solidFill>
                <a:srgbClr val="000000"/>
              </a:solidFill>
              <a:latin typeface="Arial - 48"/>
            </a:endParaRPr>
          </a:p>
        </p:txBody>
      </p:sp>
      <p:sp>
        <p:nvSpPr>
          <p:cNvPr id="3" name="TextBox 2"/>
          <p:cNvSpPr txBox="1"/>
          <p:nvPr/>
        </p:nvSpPr>
        <p:spPr>
          <a:xfrm>
            <a:off x="431800" y="1409700"/>
            <a:ext cx="9194800" cy="5632311"/>
          </a:xfrm>
          <a:prstGeom prst="rect">
            <a:avLst/>
          </a:prstGeom>
          <a:noFill/>
        </p:spPr>
        <p:txBody>
          <a:bodyPr vert="horz" rtlCol="0">
            <a:spAutoFit/>
          </a:bodyPr>
          <a:lstStyle/>
          <a:p>
            <a:r>
              <a:rPr lang="en-US" sz="2700" smtClean="0">
                <a:solidFill>
                  <a:srgbClr val="000000"/>
                </a:solidFill>
                <a:latin typeface="Arial - 36"/>
              </a:rPr>
              <a:t>- Surrounded by the nuclear membrane</a:t>
            </a:r>
          </a:p>
          <a:p>
            <a:endParaRPr lang="en-US" sz="2700" smtClean="0">
              <a:solidFill>
                <a:srgbClr val="000000"/>
              </a:solidFill>
              <a:latin typeface="Arial - 36"/>
            </a:endParaRPr>
          </a:p>
          <a:p>
            <a:r>
              <a:rPr lang="en-US" sz="2700" smtClean="0">
                <a:solidFill>
                  <a:srgbClr val="000000"/>
                </a:solidFill>
                <a:latin typeface="Arial - 36"/>
              </a:rPr>
              <a:t>- Similar in function to the cytoplasm of the </a:t>
            </a:r>
          </a:p>
          <a:p>
            <a:r>
              <a:rPr lang="en-US" sz="2700" smtClean="0">
                <a:solidFill>
                  <a:srgbClr val="000000"/>
                </a:solidFill>
                <a:latin typeface="Arial - 36"/>
              </a:rPr>
              <a:t>   cell.</a:t>
            </a:r>
          </a:p>
          <a:p>
            <a:endParaRPr lang="en-US" sz="2700" smtClean="0">
              <a:solidFill>
                <a:srgbClr val="000000"/>
              </a:solidFill>
              <a:latin typeface="Arial - 36"/>
            </a:endParaRPr>
          </a:p>
          <a:p>
            <a:r>
              <a:rPr lang="en-US" sz="2700" smtClean="0">
                <a:solidFill>
                  <a:srgbClr val="000000"/>
                </a:solidFill>
                <a:latin typeface="Arial - 36"/>
              </a:rPr>
              <a:t>	- highly viscous </a:t>
            </a:r>
          </a:p>
          <a:p>
            <a:r>
              <a:rPr lang="en-US" sz="2700" smtClean="0">
                <a:solidFill>
                  <a:srgbClr val="000000"/>
                </a:solidFill>
                <a:latin typeface="Arial - 36"/>
              </a:rPr>
              <a:t>	  liquid that </a:t>
            </a:r>
          </a:p>
          <a:p>
            <a:r>
              <a:rPr lang="en-US" sz="2700" smtClean="0">
                <a:solidFill>
                  <a:srgbClr val="000000"/>
                </a:solidFill>
                <a:latin typeface="Arial - 36"/>
              </a:rPr>
              <a:t>       surrounds the </a:t>
            </a:r>
          </a:p>
          <a:p>
            <a:r>
              <a:rPr lang="en-US" sz="2700" smtClean="0">
                <a:solidFill>
                  <a:srgbClr val="000000"/>
                </a:solidFill>
                <a:latin typeface="Arial - 36"/>
              </a:rPr>
              <a:t>	  nucleoli and </a:t>
            </a:r>
          </a:p>
          <a:p>
            <a:r>
              <a:rPr lang="en-US" sz="2700" smtClean="0">
                <a:solidFill>
                  <a:srgbClr val="000000"/>
                </a:solidFill>
                <a:latin typeface="Arial - 36"/>
              </a:rPr>
              <a:t>       chromosomes.</a:t>
            </a:r>
          </a:p>
          <a:p>
            <a:endParaRPr lang="en-US" sz="2700" smtClean="0">
              <a:solidFill>
                <a:srgbClr val="000000"/>
              </a:solidFill>
              <a:latin typeface="Arial - 36"/>
            </a:endParaRPr>
          </a:p>
          <a:p>
            <a:r>
              <a:rPr lang="en-US" sz="2700" smtClean="0">
                <a:solidFill>
                  <a:srgbClr val="000000"/>
                </a:solidFill>
                <a:latin typeface="Arial - 36"/>
              </a:rPr>
              <a:t>	- contain dissolved </a:t>
            </a:r>
          </a:p>
          <a:p>
            <a:r>
              <a:rPr lang="en-US" sz="2700" smtClean="0">
                <a:solidFill>
                  <a:srgbClr val="000000"/>
                </a:solidFill>
                <a:latin typeface="Arial - 36"/>
              </a:rPr>
              <a:t>	   enzymes.</a:t>
            </a:r>
            <a:endParaRPr lang="en-US" sz="2700">
              <a:solidFill>
                <a:srgbClr val="000000"/>
              </a:solidFill>
              <a:latin typeface="Arial - 36"/>
            </a:endParaRPr>
          </a:p>
        </p:txBody>
      </p:sp>
      <p:pic>
        <p:nvPicPr>
          <p:cNvPr id="4" name="Picture 3"/>
          <p:cNvPicPr>
            <a:picLocks/>
          </p:cNvPicPr>
          <p:nvPr/>
        </p:nvPicPr>
        <p:blipFill>
          <a:blip r:embed="rId2">
            <a:extLst>
              <a:ext uri="{28A0092B-C50C-407E-A947-70E740481C1C}">
                <a14:useLocalDpi xmlns:a14="http://schemas.microsoft.com/office/drawing/2010/main" val="0"/>
              </a:ext>
            </a:extLst>
          </a:blip>
          <a:stretch>
            <a:fillRect/>
          </a:stretch>
        </p:blipFill>
        <p:spPr>
          <a:xfrm>
            <a:off x="4889500" y="3632200"/>
            <a:ext cx="5247894" cy="4289806"/>
          </a:xfrm>
          <a:prstGeom prst="rect">
            <a:avLst/>
          </a:prstGeom>
          <a:solidFill>
            <a:scrgbClr r="0" g="0" b="0">
              <a:alpha val="0"/>
            </a:scrgbClr>
          </a:solidFill>
        </p:spPr>
      </p:pic>
    </p:spTree>
    <p:extLst>
      <p:ext uri="{BB962C8B-B14F-4D97-AF65-F5344CB8AC3E}">
        <p14:creationId xmlns:p14="http://schemas.microsoft.com/office/powerpoint/2010/main" val="28536508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Box 1"/>
          <p:cNvSpPr txBox="1"/>
          <p:nvPr/>
        </p:nvSpPr>
        <p:spPr>
          <a:xfrm>
            <a:off x="431800" y="254000"/>
            <a:ext cx="9118600" cy="646331"/>
          </a:xfrm>
          <a:prstGeom prst="rect">
            <a:avLst/>
          </a:prstGeom>
          <a:noFill/>
        </p:spPr>
        <p:txBody>
          <a:bodyPr vert="horz" rtlCol="0">
            <a:spAutoFit/>
          </a:bodyPr>
          <a:lstStyle/>
          <a:p>
            <a:pPr algn="ctr"/>
            <a:r>
              <a:rPr lang="en-US" sz="3600" b="1" smtClean="0">
                <a:solidFill>
                  <a:srgbClr val="000000"/>
                </a:solidFill>
                <a:latin typeface="Arial - 48"/>
              </a:rPr>
              <a:t>DNA</a:t>
            </a:r>
            <a:endParaRPr lang="en-US" sz="3600" b="1">
              <a:solidFill>
                <a:srgbClr val="000000"/>
              </a:solidFill>
              <a:latin typeface="Arial - 48"/>
            </a:endParaRPr>
          </a:p>
        </p:txBody>
      </p:sp>
      <p:sp>
        <p:nvSpPr>
          <p:cNvPr id="3" name="TextBox 2"/>
          <p:cNvSpPr txBox="1"/>
          <p:nvPr/>
        </p:nvSpPr>
        <p:spPr>
          <a:xfrm>
            <a:off x="571500" y="1244600"/>
            <a:ext cx="9118600" cy="2585323"/>
          </a:xfrm>
          <a:prstGeom prst="rect">
            <a:avLst/>
          </a:prstGeom>
          <a:noFill/>
        </p:spPr>
        <p:txBody>
          <a:bodyPr vert="horz" rtlCol="0">
            <a:spAutoFit/>
          </a:bodyPr>
          <a:lstStyle/>
          <a:p>
            <a:r>
              <a:rPr lang="en-US" sz="2700" smtClean="0">
                <a:solidFill>
                  <a:srgbClr val="000000"/>
                </a:solidFill>
                <a:latin typeface="Arial - 36"/>
              </a:rPr>
              <a:t>- The Human Genome consists of about 30,000 Genes.</a:t>
            </a:r>
          </a:p>
          <a:p>
            <a:endParaRPr lang="en-US" sz="2700" smtClean="0">
              <a:solidFill>
                <a:srgbClr val="000000"/>
              </a:solidFill>
              <a:latin typeface="Arial - 36"/>
            </a:endParaRPr>
          </a:p>
          <a:p>
            <a:r>
              <a:rPr lang="en-US" sz="2700" smtClean="0">
                <a:solidFill>
                  <a:srgbClr val="000000"/>
                </a:solidFill>
                <a:latin typeface="Arial - 36"/>
              </a:rPr>
              <a:t>Ge</a:t>
            </a:r>
            <a:r>
              <a:rPr lang="en-US" sz="2700" b="1" smtClean="0">
                <a:solidFill>
                  <a:srgbClr val="000000"/>
                </a:solidFill>
                <a:latin typeface="Arial - 36"/>
              </a:rPr>
              <a:t>nes </a:t>
            </a:r>
            <a:r>
              <a:rPr lang="en-US" sz="2700" smtClean="0">
                <a:solidFill>
                  <a:srgbClr val="000000"/>
                </a:solidFill>
                <a:latin typeface="Arial - 36"/>
              </a:rPr>
              <a:t>- a unit of heredity found </a:t>
            </a:r>
          </a:p>
          <a:p>
            <a:r>
              <a:rPr lang="en-US" sz="2700" smtClean="0">
                <a:solidFill>
                  <a:srgbClr val="000000"/>
                </a:solidFill>
                <a:latin typeface="Arial - 36"/>
              </a:rPr>
              <a:t>			on a stretch of DNA that </a:t>
            </a:r>
          </a:p>
          <a:p>
            <a:r>
              <a:rPr lang="en-US" sz="2700" smtClean="0">
                <a:solidFill>
                  <a:srgbClr val="000000"/>
                </a:solidFill>
                <a:latin typeface="Arial - 36"/>
              </a:rPr>
              <a:t>			codes for a </a:t>
            </a:r>
          </a:p>
          <a:p>
            <a:r>
              <a:rPr lang="en-US" sz="2700" smtClean="0">
                <a:solidFill>
                  <a:srgbClr val="000000"/>
                </a:solidFill>
                <a:latin typeface="Arial - 36"/>
              </a:rPr>
              <a:t>			particular function.</a:t>
            </a:r>
            <a:endParaRPr lang="en-US" sz="2700">
              <a:solidFill>
                <a:srgbClr val="000000"/>
              </a:solidFill>
              <a:latin typeface="Arial - 36"/>
            </a:endParaRPr>
          </a:p>
        </p:txBody>
      </p:sp>
      <p:pic>
        <p:nvPicPr>
          <p:cNvPr id="4" name="Picture 3"/>
          <p:cNvPicPr>
            <a:picLocks/>
          </p:cNvPicPr>
          <p:nvPr/>
        </p:nvPicPr>
        <p:blipFill>
          <a:blip r:embed="rId2">
            <a:extLst>
              <a:ext uri="{28A0092B-C50C-407E-A947-70E740481C1C}">
                <a14:useLocalDpi xmlns:a14="http://schemas.microsoft.com/office/drawing/2010/main" val="0"/>
              </a:ext>
            </a:extLst>
          </a:blip>
          <a:stretch>
            <a:fillRect/>
          </a:stretch>
        </p:blipFill>
        <p:spPr>
          <a:xfrm>
            <a:off x="6184900" y="4006850"/>
            <a:ext cx="3521202" cy="4498848"/>
          </a:xfrm>
          <a:prstGeom prst="rect">
            <a:avLst/>
          </a:prstGeom>
          <a:solidFill>
            <a:scrgbClr r="0" g="0" b="0">
              <a:alpha val="0"/>
            </a:scrgbClr>
          </a:solidFill>
        </p:spPr>
      </p:pic>
    </p:spTree>
    <p:extLst>
      <p:ext uri="{BB962C8B-B14F-4D97-AF65-F5344CB8AC3E}">
        <p14:creationId xmlns:p14="http://schemas.microsoft.com/office/powerpoint/2010/main" val="1523395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417</Words>
  <Application>Microsoft Office PowerPoint</Application>
  <PresentationFormat>Custom</PresentationFormat>
  <Paragraphs>110</Paragraphs>
  <Slides>16</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16</vt:i4>
      </vt:variant>
    </vt:vector>
  </HeadingPairs>
  <TitlesOfParts>
    <vt:vector size="30" baseType="lpstr">
      <vt:lpstr>Arial</vt:lpstr>
      <vt:lpstr>Vijaya - 72</vt:lpstr>
      <vt:lpstr>Arial - 22</vt:lpstr>
      <vt:lpstr>Times New Roman - 16</vt:lpstr>
      <vt:lpstr>Calibri</vt:lpstr>
      <vt:lpstr>Arial - 28</vt:lpstr>
      <vt:lpstr>Times New Roman - 20</vt:lpstr>
      <vt:lpstr>Arial - 12</vt:lpstr>
      <vt:lpstr>Arial - 26</vt:lpstr>
      <vt:lpstr>Arial - 16</vt:lpstr>
      <vt:lpstr>Arial - 36</vt:lpstr>
      <vt:lpstr>Arial - 48</vt:lpstr>
      <vt:lpstr>Times New Roman - 36</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Cook, Amy (ED06)</dc:creator>
  <cp:lastModifiedBy>Cook, Amy (ED06)</cp:lastModifiedBy>
  <cp:revision>1</cp:revision>
  <dcterms:created xsi:type="dcterms:W3CDTF">2012-09-17T19:38:51Z</dcterms:created>
  <dcterms:modified xsi:type="dcterms:W3CDTF">2012-09-17T19:39:07Z</dcterms:modified>
</cp:coreProperties>
</file>